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Lst>
  <p:sldSz cy="6858000" cx="12192000"/>
  <p:notesSz cx="6858000" cy="9144000"/>
  <p:embeddedFontLst>
    <p:embeddedFont>
      <p:font typeface="Century Gothic"/>
      <p:regular r:id="rId51"/>
      <p:bold r:id="rId52"/>
      <p:italic r:id="rId53"/>
      <p:boldItalic r:id="rId5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55" roundtripDataSignature="AMtx7mixFphKS9rJtwGMQFtPZa2ztlIt+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slide" Target="slides/slide44.xml"/><Relationship Id="rId47" Type="http://schemas.openxmlformats.org/officeDocument/2006/relationships/slide" Target="slides/slide43.xml"/><Relationship Id="rId49" Type="http://schemas.openxmlformats.org/officeDocument/2006/relationships/slide" Target="slides/slide4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font" Target="fonts/CenturyGothic-regular.fntdata"/><Relationship Id="rId50" Type="http://schemas.openxmlformats.org/officeDocument/2006/relationships/slide" Target="slides/slide46.xml"/><Relationship Id="rId53" Type="http://schemas.openxmlformats.org/officeDocument/2006/relationships/font" Target="fonts/CenturyGothic-italic.fntdata"/><Relationship Id="rId52" Type="http://schemas.openxmlformats.org/officeDocument/2006/relationships/font" Target="fonts/CenturyGothic-bold.fntdata"/><Relationship Id="rId11" Type="http://schemas.openxmlformats.org/officeDocument/2006/relationships/slide" Target="slides/slide7.xml"/><Relationship Id="rId55" Type="http://customschemas.google.com/relationships/presentationmetadata" Target="metadata"/><Relationship Id="rId10" Type="http://schemas.openxmlformats.org/officeDocument/2006/relationships/slide" Target="slides/slide6.xml"/><Relationship Id="rId54" Type="http://schemas.openxmlformats.org/officeDocument/2006/relationships/font" Target="fonts/CenturyGothic-boldItalic.fntdata"/><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3" name="Google Shape;83;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159acd6d03a_0_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2" name="Google Shape;152;g159acd6d03a_0_2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159acd6d03a_0_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1" name="Google Shape;161;g159acd6d03a_0_3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159acd6d03a_0_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9" name="Google Shape;169;g159acd6d03a_0_3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159acd6d03a_0_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8" name="Google Shape;178;g159acd6d03a_0_4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159acd6d03a_0_6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8" name="Google Shape;188;g159acd6d03a_0_6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159acd6d03a_0_7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6" name="Google Shape;196;g159acd6d03a_0_7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159acd6d03a_0_8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7" name="Google Shape;207;g159acd6d03a_0_8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159acd6d03a_0_10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6" name="Google Shape;216;g159acd6d03a_0_10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159acd6d03a_0_10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4" name="Google Shape;224;g159acd6d03a_0_10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159acd6d03a_0_1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34" name="Google Shape;234;g159acd6d03a_0_11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2" name="Google Shape;92;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42" name="Google Shape;242;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159b6df3c48_0_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51" name="Google Shape;251;g159b6df3c48_0_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159b6df3c48_0_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59" name="Google Shape;259;g159b6df3c48_0_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159b6df3c48_0_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67" name="Google Shape;267;g159b6df3c48_0_1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75" name="Google Shape;275;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83" name="Google Shape;283;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94" name="Google Shape;294;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02" name="Google Shape;302;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10" name="Google Shape;310;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18" name="Google Shape;318;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9" name="Google Shape;99;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27" name="Google Shape;327;p1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34" name="Google Shape;334;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42" name="Google Shape;342;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50" name="Google Shape;350;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58" name="Google Shape;358;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66" name="Google Shape;366;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74" name="Google Shape;374;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88" name="Google Shape;388;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95" name="Google Shape;395;p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05" name="Google Shape;405;p2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6" name="Google Shape;106;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13" name="Google Shape;413;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21" name="Google Shape;421;p2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7" name="Shape 427"/>
        <p:cNvGrpSpPr/>
        <p:nvPr/>
      </p:nvGrpSpPr>
      <p:grpSpPr>
        <a:xfrm>
          <a:off x="0" y="0"/>
          <a:ext cx="0" cy="0"/>
          <a:chOff x="0" y="0"/>
          <a:chExt cx="0" cy="0"/>
        </a:xfrm>
      </p:grpSpPr>
      <p:sp>
        <p:nvSpPr>
          <p:cNvPr id="428" name="Google Shape;428;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29" name="Google Shape;429;p2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36" name="Google Shape;436;p2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44" name="Google Shape;444;p3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 name="Shape 450"/>
        <p:cNvGrpSpPr/>
        <p:nvPr/>
      </p:nvGrpSpPr>
      <p:grpSpPr>
        <a:xfrm>
          <a:off x="0" y="0"/>
          <a:ext cx="0" cy="0"/>
          <a:chOff x="0" y="0"/>
          <a:chExt cx="0" cy="0"/>
        </a:xfrm>
      </p:grpSpPr>
      <p:sp>
        <p:nvSpPr>
          <p:cNvPr id="451" name="Google Shape;451;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52" name="Google Shape;452;p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60" name="Google Shape;460;p3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5" name="Google Shape;115;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2" name="Google Shape;122;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9" name="Google Shape;129;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159acd6d03a_0_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6" name="Google Shape;136;g159acd6d03a_0_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159acd6d03a_0_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5" name="Google Shape;145;g159acd6d03a_0_1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34"/>
          <p:cNvSpPr txBox="1"/>
          <p:nvPr>
            <p:ph type="ctrTitle"/>
          </p:nvPr>
        </p:nvSpPr>
        <p:spPr>
          <a:xfrm>
            <a:off x="2305050" y="1129507"/>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entury Gothic"/>
              <a:buNone/>
              <a:defRPr sz="6000">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34"/>
          <p:cNvSpPr txBox="1"/>
          <p:nvPr>
            <p:ph idx="1" type="subTitle"/>
          </p:nvPr>
        </p:nvSpPr>
        <p:spPr>
          <a:xfrm>
            <a:off x="2305050" y="3609182"/>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atin typeface="Century Gothic"/>
                <a:ea typeface="Century Gothic"/>
                <a:cs typeface="Century Gothic"/>
                <a:sym typeface="Century Gothic"/>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34"/>
          <p:cNvSpPr/>
          <p:nvPr/>
        </p:nvSpPr>
        <p:spPr>
          <a:xfrm>
            <a:off x="1" y="0"/>
            <a:ext cx="1143000" cy="6858000"/>
          </a:xfrm>
          <a:prstGeom prst="rect">
            <a:avLst/>
          </a:prstGeom>
          <a:solidFill>
            <a:srgbClr val="AFDFE5"/>
          </a:solidFill>
          <a:ln cap="flat" cmpd="sng" w="12700">
            <a:solidFill>
              <a:srgbClr val="AFDFE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5" name="Google Shape;15;p34"/>
          <p:cNvSpPr/>
          <p:nvPr/>
        </p:nvSpPr>
        <p:spPr>
          <a:xfrm>
            <a:off x="1143001" y="0"/>
            <a:ext cx="550333" cy="6858000"/>
          </a:xfrm>
          <a:prstGeom prst="rect">
            <a:avLst/>
          </a:prstGeom>
          <a:solidFill>
            <a:srgbClr val="D4F4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6" name="Google Shape;16;p34"/>
          <p:cNvSpPr/>
          <p:nvPr/>
        </p:nvSpPr>
        <p:spPr>
          <a:xfrm>
            <a:off x="1693334" y="0"/>
            <a:ext cx="154517" cy="6858000"/>
          </a:xfrm>
          <a:prstGeom prst="rect">
            <a:avLst/>
          </a:prstGeom>
          <a:solidFill>
            <a:schemeClr val="lt2"/>
          </a:solidFill>
          <a:ln cap="flat" cmpd="sng" w="127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9" name="Shape 69"/>
        <p:cNvGrpSpPr/>
        <p:nvPr/>
      </p:nvGrpSpPr>
      <p:grpSpPr>
        <a:xfrm>
          <a:off x="0" y="0"/>
          <a:ext cx="0" cy="0"/>
          <a:chOff x="0" y="0"/>
          <a:chExt cx="0" cy="0"/>
        </a:xfrm>
      </p:grpSpPr>
      <p:sp>
        <p:nvSpPr>
          <p:cNvPr id="70" name="Google Shape;70;p4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43"/>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2" name="Google Shape;72;p4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4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5" name="Shape 75"/>
        <p:cNvGrpSpPr/>
        <p:nvPr/>
      </p:nvGrpSpPr>
      <p:grpSpPr>
        <a:xfrm>
          <a:off x="0" y="0"/>
          <a:ext cx="0" cy="0"/>
          <a:chOff x="0" y="0"/>
          <a:chExt cx="0" cy="0"/>
        </a:xfrm>
      </p:grpSpPr>
      <p:sp>
        <p:nvSpPr>
          <p:cNvPr id="76" name="Google Shape;76;p44"/>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44"/>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8" name="Google Shape;78;p4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4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4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3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dk1"/>
              </a:buClr>
              <a:buSzPts val="2800"/>
              <a:buChar char="•"/>
              <a:defRPr>
                <a:latin typeface="Century Gothic"/>
                <a:ea typeface="Century Gothic"/>
                <a:cs typeface="Century Gothic"/>
                <a:sym typeface="Century Gothic"/>
              </a:defRPr>
            </a:lvl1pPr>
            <a:lvl2pPr indent="-381000" lvl="1" marL="914400" algn="l">
              <a:lnSpc>
                <a:spcPct val="90000"/>
              </a:lnSpc>
              <a:spcBef>
                <a:spcPts val="500"/>
              </a:spcBef>
              <a:spcAft>
                <a:spcPts val="0"/>
              </a:spcAft>
              <a:buClr>
                <a:schemeClr val="dk1"/>
              </a:buClr>
              <a:buSzPts val="2400"/>
              <a:buChar char="•"/>
              <a:defRPr>
                <a:latin typeface="Century Gothic"/>
                <a:ea typeface="Century Gothic"/>
                <a:cs typeface="Century Gothic"/>
                <a:sym typeface="Century Gothic"/>
              </a:defRPr>
            </a:lvl2pPr>
            <a:lvl3pPr indent="-355600" lvl="2" marL="1371600" algn="l">
              <a:lnSpc>
                <a:spcPct val="90000"/>
              </a:lnSpc>
              <a:spcBef>
                <a:spcPts val="500"/>
              </a:spcBef>
              <a:spcAft>
                <a:spcPts val="0"/>
              </a:spcAft>
              <a:buClr>
                <a:schemeClr val="dk1"/>
              </a:buClr>
              <a:buSzPts val="2000"/>
              <a:buChar char="•"/>
              <a:defRPr>
                <a:latin typeface="Century Gothic"/>
                <a:ea typeface="Century Gothic"/>
                <a:cs typeface="Century Gothic"/>
                <a:sym typeface="Century Gothic"/>
              </a:defRPr>
            </a:lvl3pPr>
            <a:lvl4pPr indent="-342900" lvl="3" marL="1828800" algn="l">
              <a:lnSpc>
                <a:spcPct val="90000"/>
              </a:lnSpc>
              <a:spcBef>
                <a:spcPts val="500"/>
              </a:spcBef>
              <a:spcAft>
                <a:spcPts val="0"/>
              </a:spcAft>
              <a:buClr>
                <a:schemeClr val="dk1"/>
              </a:buClr>
              <a:buSzPts val="1800"/>
              <a:buChar char="•"/>
              <a:defRPr>
                <a:latin typeface="Century Gothic"/>
                <a:ea typeface="Century Gothic"/>
                <a:cs typeface="Century Gothic"/>
                <a:sym typeface="Century Gothic"/>
              </a:defRPr>
            </a:lvl4pPr>
            <a:lvl5pPr indent="-342900" lvl="4" marL="2286000" algn="l">
              <a:lnSpc>
                <a:spcPct val="90000"/>
              </a:lnSpc>
              <a:spcBef>
                <a:spcPts val="500"/>
              </a:spcBef>
              <a:spcAft>
                <a:spcPts val="0"/>
              </a:spcAft>
              <a:buClr>
                <a:schemeClr val="dk1"/>
              </a:buClr>
              <a:buSzPts val="1800"/>
              <a:buChar char="•"/>
              <a:defRPr>
                <a:latin typeface="Century Gothic"/>
                <a:ea typeface="Century Gothic"/>
                <a:cs typeface="Century Gothic"/>
                <a:sym typeface="Century Gothic"/>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 name="Google Shape;19;p35"/>
          <p:cNvSpPr/>
          <p:nvPr/>
        </p:nvSpPr>
        <p:spPr>
          <a:xfrm rot="5400000">
            <a:off x="5353050" y="-5353050"/>
            <a:ext cx="1485900" cy="12192000"/>
          </a:xfrm>
          <a:prstGeom prst="rect">
            <a:avLst/>
          </a:prstGeom>
          <a:solidFill>
            <a:srgbClr val="AFDFE5"/>
          </a:solidFill>
          <a:ln cap="flat" cmpd="sng" w="12700">
            <a:solidFill>
              <a:srgbClr val="AFDFE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0" name="Google Shape;20;p35"/>
          <p:cNvSpPr/>
          <p:nvPr/>
        </p:nvSpPr>
        <p:spPr>
          <a:xfrm rot="5400000">
            <a:off x="5960268" y="-4479132"/>
            <a:ext cx="271463" cy="12192000"/>
          </a:xfrm>
          <a:prstGeom prst="rect">
            <a:avLst/>
          </a:prstGeom>
          <a:solidFill>
            <a:srgbClr val="D4F4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1" name="Google Shape;21;p35"/>
          <p:cNvSpPr/>
          <p:nvPr/>
        </p:nvSpPr>
        <p:spPr>
          <a:xfrm rot="5400000">
            <a:off x="6019800" y="-4419600"/>
            <a:ext cx="152400" cy="12192000"/>
          </a:xfrm>
          <a:prstGeom prst="rect">
            <a:avLst/>
          </a:prstGeom>
          <a:solidFill>
            <a:schemeClr val="lt2"/>
          </a:solidFill>
          <a:ln cap="flat" cmpd="sng" w="127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2" name="Google Shape;22;p3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400"/>
              <a:buFont typeface="Century Gothic"/>
              <a:buNone/>
              <a:defRPr>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descr="A picture containing night sky&#10;&#10;Description automatically generated" id="23" name="Google Shape;23;p35"/>
          <p:cNvPicPr preferRelativeResize="0"/>
          <p:nvPr/>
        </p:nvPicPr>
        <p:blipFill rotWithShape="1">
          <a:blip r:embed="rId2">
            <a:alphaModFix/>
          </a:blip>
          <a:srcRect b="0" l="0" r="0" t="0"/>
          <a:stretch/>
        </p:blipFill>
        <p:spPr>
          <a:xfrm>
            <a:off x="10282238" y="27781"/>
            <a:ext cx="1457325" cy="100012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4" name="Shape 24"/>
        <p:cNvGrpSpPr/>
        <p:nvPr/>
      </p:nvGrpSpPr>
      <p:grpSpPr>
        <a:xfrm>
          <a:off x="0" y="0"/>
          <a:ext cx="0" cy="0"/>
          <a:chOff x="0" y="0"/>
          <a:chExt cx="0" cy="0"/>
        </a:xfrm>
      </p:grpSpPr>
      <p:sp>
        <p:nvSpPr>
          <p:cNvPr id="25" name="Google Shape;25;p36"/>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36"/>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7" name="Google Shape;27;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0" name="Shape 30"/>
        <p:cNvGrpSpPr/>
        <p:nvPr/>
      </p:nvGrpSpPr>
      <p:grpSpPr>
        <a:xfrm>
          <a:off x="0" y="0"/>
          <a:ext cx="0" cy="0"/>
          <a:chOff x="0" y="0"/>
          <a:chExt cx="0" cy="0"/>
        </a:xfrm>
      </p:grpSpPr>
      <p:sp>
        <p:nvSpPr>
          <p:cNvPr id="31" name="Google Shape;31;p3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37"/>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37"/>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4" name="Google Shape;34;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7" name="Shape 37"/>
        <p:cNvGrpSpPr/>
        <p:nvPr/>
      </p:nvGrpSpPr>
      <p:grpSpPr>
        <a:xfrm>
          <a:off x="0" y="0"/>
          <a:ext cx="0" cy="0"/>
          <a:chOff x="0" y="0"/>
          <a:chExt cx="0" cy="0"/>
        </a:xfrm>
      </p:grpSpPr>
      <p:sp>
        <p:nvSpPr>
          <p:cNvPr id="38" name="Google Shape;38;p38"/>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38"/>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0" name="Google Shape;40;p38"/>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38"/>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2" name="Google Shape;42;p38"/>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 name="Google Shape;43;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6" name="Shape 46"/>
        <p:cNvGrpSpPr/>
        <p:nvPr/>
      </p:nvGrpSpPr>
      <p:grpSpPr>
        <a:xfrm>
          <a:off x="0" y="0"/>
          <a:ext cx="0" cy="0"/>
          <a:chOff x="0" y="0"/>
          <a:chExt cx="0" cy="0"/>
        </a:xfrm>
      </p:grpSpPr>
      <p:sp>
        <p:nvSpPr>
          <p:cNvPr id="47" name="Google Shape;47;p3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1" name="Shape 51"/>
        <p:cNvGrpSpPr/>
        <p:nvPr/>
      </p:nvGrpSpPr>
      <p:grpSpPr>
        <a:xfrm>
          <a:off x="0" y="0"/>
          <a:ext cx="0" cy="0"/>
          <a:chOff x="0" y="0"/>
          <a:chExt cx="0" cy="0"/>
        </a:xfrm>
      </p:grpSpPr>
      <p:sp>
        <p:nvSpPr>
          <p:cNvPr id="52" name="Google Shape;52;p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5" name="Shape 55"/>
        <p:cNvGrpSpPr/>
        <p:nvPr/>
      </p:nvGrpSpPr>
      <p:grpSpPr>
        <a:xfrm>
          <a:off x="0" y="0"/>
          <a:ext cx="0" cy="0"/>
          <a:chOff x="0" y="0"/>
          <a:chExt cx="0" cy="0"/>
        </a:xfrm>
      </p:grpSpPr>
      <p:sp>
        <p:nvSpPr>
          <p:cNvPr id="56" name="Google Shape;56;p4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41"/>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8" name="Google Shape;58;p41"/>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9" name="Google Shape;59;p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2" name="Shape 62"/>
        <p:cNvGrpSpPr/>
        <p:nvPr/>
      </p:nvGrpSpPr>
      <p:grpSpPr>
        <a:xfrm>
          <a:off x="0" y="0"/>
          <a:ext cx="0" cy="0"/>
          <a:chOff x="0" y="0"/>
          <a:chExt cx="0" cy="0"/>
        </a:xfrm>
      </p:grpSpPr>
      <p:sp>
        <p:nvSpPr>
          <p:cNvPr id="63" name="Google Shape;63;p4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42"/>
          <p:cNvSpPr/>
          <p:nvPr>
            <p:ph idx="2" type="pic"/>
          </p:nvPr>
        </p:nvSpPr>
        <p:spPr>
          <a:xfrm>
            <a:off x="5183188" y="987425"/>
            <a:ext cx="6172200" cy="4873625"/>
          </a:xfrm>
          <a:prstGeom prst="rect">
            <a:avLst/>
          </a:prstGeom>
          <a:noFill/>
          <a:ln>
            <a:noFill/>
          </a:ln>
        </p:spPr>
      </p:sp>
      <p:sp>
        <p:nvSpPr>
          <p:cNvPr id="65" name="Google Shape;65;p42"/>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6" name="Google Shape;66;p4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3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3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0.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9.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4.png"/><Relationship Id="rId4" Type="http://schemas.openxmlformats.org/officeDocument/2006/relationships/image" Target="../media/image17.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4.png"/><Relationship Id="rId4" Type="http://schemas.openxmlformats.org/officeDocument/2006/relationships/hyperlink" Target="https://www.youtube.com/watch?v=s1DZHImMXY0"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mailto:BradInstructor@Training.com" TargetMode="Externa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1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21.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22.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20.png"/><Relationship Id="rId4" Type="http://schemas.openxmlformats.org/officeDocument/2006/relationships/image" Target="../media/image7.png"/><Relationship Id="rId5" Type="http://schemas.openxmlformats.org/officeDocument/2006/relationships/image" Target="../media/image2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jpg"/><Relationship Id="rId4" Type="http://schemas.openxmlformats.org/officeDocument/2006/relationships/image" Target="../media/image6.jpg"/><Relationship Id="rId5" Type="http://schemas.openxmlformats.org/officeDocument/2006/relationships/image" Target="../media/image13.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26.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12.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11.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32.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4" name="Shape 84"/>
        <p:cNvGrpSpPr/>
        <p:nvPr/>
      </p:nvGrpSpPr>
      <p:grpSpPr>
        <a:xfrm>
          <a:off x="0" y="0"/>
          <a:ext cx="0" cy="0"/>
          <a:chOff x="0" y="0"/>
          <a:chExt cx="0" cy="0"/>
        </a:xfrm>
      </p:grpSpPr>
      <p:sp>
        <p:nvSpPr>
          <p:cNvPr id="85" name="Google Shape;85;p1"/>
          <p:cNvSpPr/>
          <p:nvPr/>
        </p:nvSpPr>
        <p:spPr>
          <a:xfrm>
            <a:off x="0" y="0"/>
            <a:ext cx="694800" cy="6858000"/>
          </a:xfrm>
          <a:prstGeom prst="rect">
            <a:avLst/>
          </a:prstGeom>
          <a:solidFill>
            <a:srgbClr val="AFDFE5"/>
          </a:solidFill>
          <a:ln cap="flat" cmpd="sng" w="12700">
            <a:solidFill>
              <a:srgbClr val="AFDFE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6" name="Google Shape;86;p1"/>
          <p:cNvSpPr/>
          <p:nvPr/>
        </p:nvSpPr>
        <p:spPr>
          <a:xfrm>
            <a:off x="1150500" y="0"/>
            <a:ext cx="529500" cy="68580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7" name="Google Shape;87;p1"/>
          <p:cNvSpPr/>
          <p:nvPr/>
        </p:nvSpPr>
        <p:spPr>
          <a:xfrm>
            <a:off x="1679997" y="0"/>
            <a:ext cx="153300" cy="6858000"/>
          </a:xfrm>
          <a:prstGeom prst="rect">
            <a:avLst/>
          </a:prstGeom>
          <a:solidFill>
            <a:srgbClr val="F4CCC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88" name="Google Shape;88;p1"/>
          <p:cNvPicPr preferRelativeResize="0"/>
          <p:nvPr/>
        </p:nvPicPr>
        <p:blipFill rotWithShape="1">
          <a:blip r:embed="rId3">
            <a:alphaModFix/>
          </a:blip>
          <a:srcRect b="0" l="0" r="0" t="0"/>
          <a:stretch/>
        </p:blipFill>
        <p:spPr>
          <a:xfrm>
            <a:off x="3805850" y="748750"/>
            <a:ext cx="6646800" cy="4797875"/>
          </a:xfrm>
          <a:prstGeom prst="rect">
            <a:avLst/>
          </a:prstGeom>
          <a:noFill/>
          <a:ln>
            <a:noFill/>
          </a:ln>
        </p:spPr>
      </p:pic>
      <p:pic>
        <p:nvPicPr>
          <p:cNvPr id="89" name="Google Shape;89;p1"/>
          <p:cNvPicPr preferRelativeResize="0"/>
          <p:nvPr/>
        </p:nvPicPr>
        <p:blipFill>
          <a:blip r:embed="rId4">
            <a:alphaModFix/>
          </a:blip>
          <a:stretch>
            <a:fillRect/>
          </a:stretch>
        </p:blipFill>
        <p:spPr>
          <a:xfrm>
            <a:off x="1896072" y="5979175"/>
            <a:ext cx="8791575" cy="8286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g159acd6d03a_0_21"/>
          <p:cNvSpPr txBox="1"/>
          <p:nvPr/>
        </p:nvSpPr>
        <p:spPr>
          <a:xfrm>
            <a:off x="804334" y="1825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dk1"/>
              </a:buClr>
              <a:buSzPts val="2000"/>
              <a:buFont typeface="Century Gothic"/>
              <a:buNone/>
            </a:pPr>
            <a:r>
              <a:rPr b="0" i="0" lang="en-US" sz="2000" u="none" cap="none" strike="noStrike">
                <a:solidFill>
                  <a:schemeClr val="dk1"/>
                </a:solidFill>
                <a:latin typeface="Century Gothic"/>
                <a:ea typeface="Century Gothic"/>
                <a:cs typeface="Century Gothic"/>
                <a:sym typeface="Century Gothic"/>
              </a:rPr>
              <a:t>Module 1</a:t>
            </a:r>
            <a:br>
              <a:rPr b="0" i="0" lang="en-US" sz="4400" u="none" cap="none" strike="noStrike">
                <a:solidFill>
                  <a:schemeClr val="dk1"/>
                </a:solidFill>
                <a:latin typeface="Century Gothic"/>
                <a:ea typeface="Century Gothic"/>
                <a:cs typeface="Century Gothic"/>
                <a:sym typeface="Century Gothic"/>
              </a:rPr>
            </a:br>
            <a:r>
              <a:rPr b="0" i="0" lang="en-US" sz="4400" u="none" cap="none" strike="noStrike">
                <a:solidFill>
                  <a:schemeClr val="dk1"/>
                </a:solidFill>
                <a:latin typeface="Century Gothic"/>
                <a:ea typeface="Century Gothic"/>
                <a:cs typeface="Century Gothic"/>
                <a:sym typeface="Century Gothic"/>
              </a:rPr>
              <a:t>Determine if MI should be used</a:t>
            </a:r>
            <a:endParaRPr b="0" i="0" sz="4400" u="none" cap="none" strike="noStrike">
              <a:solidFill>
                <a:schemeClr val="dk1"/>
              </a:solidFill>
              <a:latin typeface="Century Gothic"/>
              <a:ea typeface="Century Gothic"/>
              <a:cs typeface="Century Gothic"/>
              <a:sym typeface="Century Gothic"/>
            </a:endParaRPr>
          </a:p>
        </p:txBody>
      </p:sp>
      <p:sp>
        <p:nvSpPr>
          <p:cNvPr id="155" name="Google Shape;155;g159acd6d03a_0_21"/>
          <p:cNvSpPr txBox="1"/>
          <p:nvPr/>
        </p:nvSpPr>
        <p:spPr>
          <a:xfrm>
            <a:off x="855133" y="1001076"/>
            <a:ext cx="9427200" cy="4002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2000"/>
              <a:buFont typeface="Arial"/>
              <a:buNone/>
            </a:pPr>
            <a:r>
              <a:rPr lang="en-US" sz="2000">
                <a:solidFill>
                  <a:srgbClr val="FF0000"/>
                </a:solidFill>
                <a:latin typeface="Century Gothic"/>
                <a:ea typeface="Century Gothic"/>
                <a:cs typeface="Century Gothic"/>
                <a:sym typeface="Century Gothic"/>
              </a:rPr>
              <a:t>Lesson 1: Determine need for MI according to performance problem </a:t>
            </a:r>
            <a:endParaRPr b="0" i="0" sz="1400" u="none" cap="none" strike="noStrike">
              <a:solidFill>
                <a:srgbClr val="FF0000"/>
              </a:solidFill>
              <a:latin typeface="Arial"/>
              <a:ea typeface="Arial"/>
              <a:cs typeface="Arial"/>
              <a:sym typeface="Arial"/>
            </a:endParaRPr>
          </a:p>
        </p:txBody>
      </p:sp>
      <p:sp>
        <p:nvSpPr>
          <p:cNvPr id="156" name="Google Shape;156;g159acd6d03a_0_21"/>
          <p:cNvSpPr txBox="1"/>
          <p:nvPr/>
        </p:nvSpPr>
        <p:spPr>
          <a:xfrm>
            <a:off x="598550" y="2143975"/>
            <a:ext cx="7112700" cy="923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lang="en-US" sz="3600">
                <a:solidFill>
                  <a:schemeClr val="dk1"/>
                </a:solidFill>
                <a:latin typeface="Century Gothic"/>
                <a:ea typeface="Century Gothic"/>
                <a:cs typeface="Century Gothic"/>
                <a:sym typeface="Century Gothic"/>
              </a:rPr>
              <a:t>MI uses a conversational style</a:t>
            </a:r>
            <a:endParaRPr sz="3600">
              <a:solidFill>
                <a:schemeClr val="dk1"/>
              </a:solidFill>
              <a:latin typeface="Century Gothic"/>
              <a:ea typeface="Century Gothic"/>
              <a:cs typeface="Century Gothic"/>
              <a:sym typeface="Century Gothic"/>
            </a:endParaRPr>
          </a:p>
          <a:p>
            <a:pPr indent="-171450" lvl="0" marL="28575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157" name="Google Shape;157;g159acd6d03a_0_21"/>
          <p:cNvSpPr txBox="1"/>
          <p:nvPr/>
        </p:nvSpPr>
        <p:spPr>
          <a:xfrm>
            <a:off x="598550" y="3509400"/>
            <a:ext cx="6164400" cy="1800900"/>
          </a:xfrm>
          <a:prstGeom prst="rect">
            <a:avLst/>
          </a:prstGeom>
          <a:noFill/>
          <a:ln>
            <a:noFill/>
          </a:ln>
        </p:spPr>
        <p:txBody>
          <a:bodyPr anchorCtr="0" anchor="t" bIns="45700" lIns="91425" spcFirstLastPara="1" rIns="91425" wrap="square" tIns="45700">
            <a:spAutoFit/>
          </a:bodyPr>
          <a:lstStyle/>
          <a:p>
            <a:pPr indent="-336550" lvl="0" marL="457200" marR="0" rtl="0" algn="l">
              <a:lnSpc>
                <a:spcPct val="100000"/>
              </a:lnSpc>
              <a:spcBef>
                <a:spcPts val="0"/>
              </a:spcBef>
              <a:spcAft>
                <a:spcPts val="0"/>
              </a:spcAft>
              <a:buClr>
                <a:schemeClr val="dk1"/>
              </a:buClr>
              <a:buSzPts val="1700"/>
              <a:buFont typeface="Century Gothic"/>
              <a:buChar char="●"/>
            </a:pPr>
            <a:r>
              <a:rPr b="1" lang="en-US" sz="3100">
                <a:solidFill>
                  <a:schemeClr val="dk1"/>
                </a:solidFill>
                <a:latin typeface="Century Gothic"/>
                <a:ea typeface="Century Gothic"/>
                <a:cs typeface="Century Gothic"/>
                <a:sym typeface="Century Gothic"/>
              </a:rPr>
              <a:t>Collaborative</a:t>
            </a:r>
            <a:r>
              <a:rPr lang="en-US" sz="3100">
                <a:solidFill>
                  <a:schemeClr val="dk1"/>
                </a:solidFill>
                <a:latin typeface="Century Gothic"/>
                <a:ea typeface="Century Gothic"/>
                <a:cs typeface="Century Gothic"/>
                <a:sym typeface="Century Gothic"/>
              </a:rPr>
              <a:t> in nature</a:t>
            </a:r>
            <a:endParaRPr sz="3100">
              <a:solidFill>
                <a:schemeClr val="dk1"/>
              </a:solidFill>
              <a:latin typeface="Century Gothic"/>
              <a:ea typeface="Century Gothic"/>
              <a:cs typeface="Century Gothic"/>
              <a:sym typeface="Century Gothic"/>
            </a:endParaRPr>
          </a:p>
          <a:p>
            <a:pPr indent="0" lvl="0" marL="457200" marR="0" rtl="0" algn="l">
              <a:lnSpc>
                <a:spcPct val="100000"/>
              </a:lnSpc>
              <a:spcBef>
                <a:spcPts val="0"/>
              </a:spcBef>
              <a:spcAft>
                <a:spcPts val="0"/>
              </a:spcAft>
              <a:buNone/>
            </a:pPr>
            <a:r>
              <a:t/>
            </a:r>
            <a:endParaRPr sz="3100">
              <a:solidFill>
                <a:schemeClr val="dk1"/>
              </a:solidFill>
              <a:latin typeface="Century Gothic"/>
              <a:ea typeface="Century Gothic"/>
              <a:cs typeface="Century Gothic"/>
              <a:sym typeface="Century Gothic"/>
            </a:endParaRPr>
          </a:p>
          <a:p>
            <a:pPr indent="-336550" lvl="0" marL="457200" rtl="0" algn="l">
              <a:spcBef>
                <a:spcPts val="0"/>
              </a:spcBef>
              <a:spcAft>
                <a:spcPts val="0"/>
              </a:spcAft>
              <a:buClr>
                <a:schemeClr val="dk1"/>
              </a:buClr>
              <a:buSzPts val="1700"/>
              <a:buFont typeface="Century Gothic"/>
              <a:buChar char="●"/>
            </a:pPr>
            <a:r>
              <a:rPr b="1" lang="en-US" sz="3100">
                <a:solidFill>
                  <a:schemeClr val="dk1"/>
                </a:solidFill>
                <a:latin typeface="Century Gothic"/>
                <a:ea typeface="Century Gothic"/>
                <a:cs typeface="Century Gothic"/>
                <a:sym typeface="Century Gothic"/>
              </a:rPr>
              <a:t>Guiding</a:t>
            </a:r>
            <a:r>
              <a:rPr lang="en-US" sz="3100">
                <a:solidFill>
                  <a:schemeClr val="dk1"/>
                </a:solidFill>
                <a:latin typeface="Century Gothic"/>
                <a:ea typeface="Century Gothic"/>
                <a:cs typeface="Century Gothic"/>
                <a:sym typeface="Century Gothic"/>
              </a:rPr>
              <a:t> instead of directing</a:t>
            </a:r>
            <a:endParaRPr sz="3100">
              <a:solidFill>
                <a:schemeClr val="dk1"/>
              </a:solidFill>
              <a:latin typeface="Century Gothic"/>
              <a:ea typeface="Century Gothic"/>
              <a:cs typeface="Century Gothic"/>
              <a:sym typeface="Century Gothic"/>
            </a:endParaRPr>
          </a:p>
          <a:p>
            <a:pPr indent="-171450" lvl="0" marL="28575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pic>
        <p:nvPicPr>
          <p:cNvPr id="158" name="Google Shape;158;g159acd6d03a_0_21"/>
          <p:cNvPicPr preferRelativeResize="0"/>
          <p:nvPr/>
        </p:nvPicPr>
        <p:blipFill>
          <a:blip r:embed="rId3">
            <a:alphaModFix/>
          </a:blip>
          <a:stretch>
            <a:fillRect/>
          </a:stretch>
        </p:blipFill>
        <p:spPr>
          <a:xfrm>
            <a:off x="7510650" y="3037251"/>
            <a:ext cx="3970176" cy="264613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g159acd6d03a_0_30"/>
          <p:cNvSpPr txBox="1"/>
          <p:nvPr/>
        </p:nvSpPr>
        <p:spPr>
          <a:xfrm>
            <a:off x="804334" y="1825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dk1"/>
              </a:buClr>
              <a:buSzPts val="2000"/>
              <a:buFont typeface="Century Gothic"/>
              <a:buNone/>
            </a:pPr>
            <a:r>
              <a:rPr b="0" i="0" lang="en-US" sz="2000" u="none" cap="none" strike="noStrike">
                <a:solidFill>
                  <a:schemeClr val="dk1"/>
                </a:solidFill>
                <a:latin typeface="Century Gothic"/>
                <a:ea typeface="Century Gothic"/>
                <a:cs typeface="Century Gothic"/>
                <a:sym typeface="Century Gothic"/>
              </a:rPr>
              <a:t>Module 1</a:t>
            </a:r>
            <a:br>
              <a:rPr b="0" i="0" lang="en-US" sz="4400" u="none" cap="none" strike="noStrike">
                <a:solidFill>
                  <a:schemeClr val="dk1"/>
                </a:solidFill>
                <a:latin typeface="Century Gothic"/>
                <a:ea typeface="Century Gothic"/>
                <a:cs typeface="Century Gothic"/>
                <a:sym typeface="Century Gothic"/>
              </a:rPr>
            </a:br>
            <a:r>
              <a:rPr b="0" i="0" lang="en-US" sz="4400" u="none" cap="none" strike="noStrike">
                <a:solidFill>
                  <a:schemeClr val="dk1"/>
                </a:solidFill>
                <a:latin typeface="Century Gothic"/>
                <a:ea typeface="Century Gothic"/>
                <a:cs typeface="Century Gothic"/>
                <a:sym typeface="Century Gothic"/>
              </a:rPr>
              <a:t>Determine if MI should be used</a:t>
            </a:r>
            <a:endParaRPr b="0" i="0" sz="4400" u="none" cap="none" strike="noStrike">
              <a:solidFill>
                <a:schemeClr val="dk1"/>
              </a:solidFill>
              <a:latin typeface="Century Gothic"/>
              <a:ea typeface="Century Gothic"/>
              <a:cs typeface="Century Gothic"/>
              <a:sym typeface="Century Gothic"/>
            </a:endParaRPr>
          </a:p>
        </p:txBody>
      </p:sp>
      <p:sp>
        <p:nvSpPr>
          <p:cNvPr id="164" name="Google Shape;164;g159acd6d03a_0_30"/>
          <p:cNvSpPr txBox="1"/>
          <p:nvPr/>
        </p:nvSpPr>
        <p:spPr>
          <a:xfrm>
            <a:off x="855133" y="1001076"/>
            <a:ext cx="9427200" cy="4002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2000"/>
              <a:buFont typeface="Arial"/>
              <a:buNone/>
            </a:pPr>
            <a:r>
              <a:rPr lang="en-US" sz="2000">
                <a:solidFill>
                  <a:srgbClr val="FF0000"/>
                </a:solidFill>
                <a:latin typeface="Century Gothic"/>
                <a:ea typeface="Century Gothic"/>
                <a:cs typeface="Century Gothic"/>
                <a:sym typeface="Century Gothic"/>
              </a:rPr>
              <a:t>Lesson 1: Determine need for MI according to performance problem </a:t>
            </a:r>
            <a:endParaRPr b="0" i="0" sz="1400" u="none" cap="none" strike="noStrike">
              <a:solidFill>
                <a:srgbClr val="FF0000"/>
              </a:solidFill>
              <a:latin typeface="Arial"/>
              <a:ea typeface="Arial"/>
              <a:cs typeface="Arial"/>
              <a:sym typeface="Arial"/>
            </a:endParaRPr>
          </a:p>
        </p:txBody>
      </p:sp>
      <p:sp>
        <p:nvSpPr>
          <p:cNvPr id="165" name="Google Shape;165;g159acd6d03a_0_30"/>
          <p:cNvSpPr txBox="1"/>
          <p:nvPr/>
        </p:nvSpPr>
        <p:spPr>
          <a:xfrm>
            <a:off x="598550" y="2143975"/>
            <a:ext cx="10021500" cy="923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lang="en-US" sz="3600">
                <a:solidFill>
                  <a:schemeClr val="dk1"/>
                </a:solidFill>
                <a:latin typeface="Century Gothic"/>
                <a:ea typeface="Century Gothic"/>
                <a:cs typeface="Century Gothic"/>
                <a:sym typeface="Century Gothic"/>
              </a:rPr>
              <a:t>MI is focused on the employee’s mind state</a:t>
            </a:r>
            <a:endParaRPr sz="3600">
              <a:solidFill>
                <a:schemeClr val="dk1"/>
              </a:solidFill>
              <a:latin typeface="Century Gothic"/>
              <a:ea typeface="Century Gothic"/>
              <a:cs typeface="Century Gothic"/>
              <a:sym typeface="Century Gothic"/>
            </a:endParaRPr>
          </a:p>
          <a:p>
            <a:pPr indent="-171450" lvl="0" marL="28575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166" name="Google Shape;166;g159acd6d03a_0_30"/>
          <p:cNvSpPr txBox="1"/>
          <p:nvPr/>
        </p:nvSpPr>
        <p:spPr>
          <a:xfrm>
            <a:off x="598550" y="3187600"/>
            <a:ext cx="10108200" cy="2716800"/>
          </a:xfrm>
          <a:prstGeom prst="rect">
            <a:avLst/>
          </a:prstGeom>
          <a:noFill/>
          <a:ln>
            <a:noFill/>
          </a:ln>
        </p:spPr>
        <p:txBody>
          <a:bodyPr anchorCtr="0" anchor="t" bIns="45700" lIns="91425" spcFirstLastPara="1" rIns="91425" wrap="square" tIns="45700">
            <a:spAutoFit/>
          </a:bodyPr>
          <a:lstStyle/>
          <a:p>
            <a:pPr indent="-425450" lvl="0" marL="457200" marR="0" rtl="0" algn="l">
              <a:lnSpc>
                <a:spcPct val="150000"/>
              </a:lnSpc>
              <a:spcBef>
                <a:spcPts val="0"/>
              </a:spcBef>
              <a:spcAft>
                <a:spcPts val="0"/>
              </a:spcAft>
              <a:buClr>
                <a:schemeClr val="dk1"/>
              </a:buClr>
              <a:buSzPts val="3100"/>
              <a:buFont typeface="Century Gothic"/>
              <a:buChar char="●"/>
            </a:pPr>
            <a:r>
              <a:rPr lang="en-US" sz="3100">
                <a:solidFill>
                  <a:schemeClr val="dk1"/>
                </a:solidFill>
                <a:latin typeface="Century Gothic"/>
                <a:ea typeface="Century Gothic"/>
                <a:cs typeface="Century Gothic"/>
                <a:sym typeface="Century Gothic"/>
              </a:rPr>
              <a:t>Reasons for and against change.</a:t>
            </a:r>
            <a:endParaRPr sz="3100">
              <a:solidFill>
                <a:schemeClr val="dk1"/>
              </a:solidFill>
              <a:latin typeface="Century Gothic"/>
              <a:ea typeface="Century Gothic"/>
              <a:cs typeface="Century Gothic"/>
              <a:sym typeface="Century Gothic"/>
            </a:endParaRPr>
          </a:p>
          <a:p>
            <a:pPr indent="-425450" lvl="0" marL="457200" rtl="0" algn="l">
              <a:lnSpc>
                <a:spcPct val="150000"/>
              </a:lnSpc>
              <a:spcBef>
                <a:spcPts val="0"/>
              </a:spcBef>
              <a:spcAft>
                <a:spcPts val="0"/>
              </a:spcAft>
              <a:buClr>
                <a:schemeClr val="dk1"/>
              </a:buClr>
              <a:buSzPts val="3100"/>
              <a:buFont typeface="Century Gothic"/>
              <a:buChar char="●"/>
            </a:pPr>
            <a:r>
              <a:rPr lang="en-US" sz="3100">
                <a:solidFill>
                  <a:schemeClr val="dk1"/>
                </a:solidFill>
                <a:latin typeface="Century Gothic"/>
                <a:ea typeface="Century Gothic"/>
                <a:cs typeface="Century Gothic"/>
                <a:sym typeface="Century Gothic"/>
              </a:rPr>
              <a:t>Recognition of ambivalence.</a:t>
            </a:r>
            <a:endParaRPr sz="3100">
              <a:solidFill>
                <a:schemeClr val="dk1"/>
              </a:solidFill>
              <a:latin typeface="Century Gothic"/>
              <a:ea typeface="Century Gothic"/>
              <a:cs typeface="Century Gothic"/>
              <a:sym typeface="Century Gothic"/>
            </a:endParaRPr>
          </a:p>
          <a:p>
            <a:pPr indent="-425450" lvl="0" marL="457200" rtl="0" algn="l">
              <a:lnSpc>
                <a:spcPct val="150000"/>
              </a:lnSpc>
              <a:spcBef>
                <a:spcPts val="0"/>
              </a:spcBef>
              <a:spcAft>
                <a:spcPts val="0"/>
              </a:spcAft>
              <a:buClr>
                <a:schemeClr val="dk1"/>
              </a:buClr>
              <a:buSzPts val="3100"/>
              <a:buFont typeface="Century Gothic"/>
              <a:buChar char="●"/>
            </a:pPr>
            <a:r>
              <a:rPr lang="en-US" sz="3100">
                <a:solidFill>
                  <a:schemeClr val="dk1"/>
                </a:solidFill>
                <a:latin typeface="Century Gothic"/>
                <a:ea typeface="Century Gothic"/>
                <a:cs typeface="Century Gothic"/>
                <a:sym typeface="Century Gothic"/>
              </a:rPr>
              <a:t>Avoidance of being overly direct</a:t>
            </a:r>
            <a:r>
              <a:rPr lang="en-US" sz="3100">
                <a:solidFill>
                  <a:schemeClr val="dk1"/>
                </a:solidFill>
                <a:latin typeface="Century Gothic"/>
                <a:ea typeface="Century Gothic"/>
                <a:cs typeface="Century Gothic"/>
                <a:sym typeface="Century Gothic"/>
              </a:rPr>
              <a:t>.</a:t>
            </a:r>
            <a:endParaRPr sz="3100">
              <a:solidFill>
                <a:schemeClr val="dk1"/>
              </a:solidFill>
              <a:latin typeface="Century Gothic"/>
              <a:ea typeface="Century Gothic"/>
              <a:cs typeface="Century Gothic"/>
              <a:sym typeface="Century Gothic"/>
            </a:endParaRPr>
          </a:p>
          <a:p>
            <a:pPr indent="-425450" lvl="0" marL="457200" rtl="0" algn="l">
              <a:lnSpc>
                <a:spcPct val="150000"/>
              </a:lnSpc>
              <a:spcBef>
                <a:spcPts val="0"/>
              </a:spcBef>
              <a:spcAft>
                <a:spcPts val="0"/>
              </a:spcAft>
              <a:buClr>
                <a:schemeClr val="dk1"/>
              </a:buClr>
              <a:buSzPts val="3100"/>
              <a:buFont typeface="Century Gothic"/>
              <a:buChar char="●"/>
            </a:pPr>
            <a:r>
              <a:rPr lang="en-US" sz="3100">
                <a:solidFill>
                  <a:schemeClr val="dk1"/>
                </a:solidFill>
                <a:latin typeface="Century Gothic"/>
                <a:ea typeface="Century Gothic"/>
                <a:cs typeface="Century Gothic"/>
                <a:sym typeface="Century Gothic"/>
              </a:rPr>
              <a:t>Supervisor as guide</a:t>
            </a:r>
            <a:r>
              <a:rPr lang="en-US" sz="3100">
                <a:solidFill>
                  <a:schemeClr val="dk1"/>
                </a:solidFill>
                <a:latin typeface="Century Gothic"/>
                <a:ea typeface="Century Gothic"/>
                <a:cs typeface="Century Gothic"/>
                <a:sym typeface="Century Gothic"/>
              </a:rPr>
              <a:t>.</a:t>
            </a:r>
            <a:endParaRPr b="0" i="0" sz="1800" u="none" cap="none" strike="noStrike">
              <a:solidFill>
                <a:schemeClr val="dk1"/>
              </a:solidFill>
              <a:latin typeface="Century Gothic"/>
              <a:ea typeface="Century Gothic"/>
              <a:cs typeface="Century Gothic"/>
              <a:sym typeface="Century Gothic"/>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g159acd6d03a_0_38"/>
          <p:cNvSpPr txBox="1"/>
          <p:nvPr/>
        </p:nvSpPr>
        <p:spPr>
          <a:xfrm>
            <a:off x="804334" y="1825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dk1"/>
              </a:buClr>
              <a:buSzPts val="2000"/>
              <a:buFont typeface="Century Gothic"/>
              <a:buNone/>
            </a:pPr>
            <a:r>
              <a:rPr b="0" i="0" lang="en-US" sz="2000" u="none" cap="none" strike="noStrike">
                <a:solidFill>
                  <a:schemeClr val="dk1"/>
                </a:solidFill>
                <a:latin typeface="Century Gothic"/>
                <a:ea typeface="Century Gothic"/>
                <a:cs typeface="Century Gothic"/>
                <a:sym typeface="Century Gothic"/>
              </a:rPr>
              <a:t>Module 1</a:t>
            </a:r>
            <a:br>
              <a:rPr b="0" i="0" lang="en-US" sz="4400" u="none" cap="none" strike="noStrike">
                <a:solidFill>
                  <a:schemeClr val="dk1"/>
                </a:solidFill>
                <a:latin typeface="Century Gothic"/>
                <a:ea typeface="Century Gothic"/>
                <a:cs typeface="Century Gothic"/>
                <a:sym typeface="Century Gothic"/>
              </a:rPr>
            </a:br>
            <a:r>
              <a:rPr b="0" i="0" lang="en-US" sz="4400" u="none" cap="none" strike="noStrike">
                <a:solidFill>
                  <a:schemeClr val="dk1"/>
                </a:solidFill>
                <a:latin typeface="Century Gothic"/>
                <a:ea typeface="Century Gothic"/>
                <a:cs typeface="Century Gothic"/>
                <a:sym typeface="Century Gothic"/>
              </a:rPr>
              <a:t>Determine if MI should be used</a:t>
            </a:r>
            <a:endParaRPr b="0" i="0" sz="4400" u="none" cap="none" strike="noStrike">
              <a:solidFill>
                <a:schemeClr val="dk1"/>
              </a:solidFill>
              <a:latin typeface="Century Gothic"/>
              <a:ea typeface="Century Gothic"/>
              <a:cs typeface="Century Gothic"/>
              <a:sym typeface="Century Gothic"/>
            </a:endParaRPr>
          </a:p>
        </p:txBody>
      </p:sp>
      <p:sp>
        <p:nvSpPr>
          <p:cNvPr id="172" name="Google Shape;172;g159acd6d03a_0_38"/>
          <p:cNvSpPr txBox="1"/>
          <p:nvPr/>
        </p:nvSpPr>
        <p:spPr>
          <a:xfrm>
            <a:off x="855133" y="1001076"/>
            <a:ext cx="9427200" cy="4002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2000"/>
              <a:buFont typeface="Arial"/>
              <a:buNone/>
            </a:pPr>
            <a:r>
              <a:rPr lang="en-US" sz="2000">
                <a:solidFill>
                  <a:srgbClr val="FF0000"/>
                </a:solidFill>
                <a:latin typeface="Century Gothic"/>
                <a:ea typeface="Century Gothic"/>
                <a:cs typeface="Century Gothic"/>
                <a:sym typeface="Century Gothic"/>
              </a:rPr>
              <a:t>Lesson 1: Determine need for MI according to performance problem </a:t>
            </a:r>
            <a:endParaRPr b="0" i="0" sz="1400" u="none" cap="none" strike="noStrike">
              <a:solidFill>
                <a:srgbClr val="FF0000"/>
              </a:solidFill>
              <a:latin typeface="Arial"/>
              <a:ea typeface="Arial"/>
              <a:cs typeface="Arial"/>
              <a:sym typeface="Arial"/>
            </a:endParaRPr>
          </a:p>
        </p:txBody>
      </p:sp>
      <p:sp>
        <p:nvSpPr>
          <p:cNvPr id="173" name="Google Shape;173;g159acd6d03a_0_38"/>
          <p:cNvSpPr txBox="1"/>
          <p:nvPr/>
        </p:nvSpPr>
        <p:spPr>
          <a:xfrm>
            <a:off x="598550" y="2143975"/>
            <a:ext cx="7112700" cy="923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lang="en-US" sz="3600">
                <a:solidFill>
                  <a:schemeClr val="dk1"/>
                </a:solidFill>
                <a:latin typeface="Century Gothic"/>
                <a:ea typeface="Century Gothic"/>
                <a:cs typeface="Century Gothic"/>
                <a:sym typeface="Century Gothic"/>
              </a:rPr>
              <a:t>Understanding the </a:t>
            </a:r>
            <a:r>
              <a:rPr b="1" lang="en-US" sz="3600">
                <a:solidFill>
                  <a:schemeClr val="dk1"/>
                </a:solidFill>
                <a:latin typeface="Century Gothic"/>
                <a:ea typeface="Century Gothic"/>
                <a:cs typeface="Century Gothic"/>
                <a:sym typeface="Century Gothic"/>
              </a:rPr>
              <a:t>Spirit of MI</a:t>
            </a:r>
            <a:endParaRPr b="1" sz="3600">
              <a:solidFill>
                <a:schemeClr val="dk1"/>
              </a:solidFill>
              <a:latin typeface="Century Gothic"/>
              <a:ea typeface="Century Gothic"/>
              <a:cs typeface="Century Gothic"/>
              <a:sym typeface="Century Gothic"/>
            </a:endParaRPr>
          </a:p>
          <a:p>
            <a:pPr indent="-171450" lvl="0" marL="28575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pic>
        <p:nvPicPr>
          <p:cNvPr id="174" name="Google Shape;174;g159acd6d03a_0_38"/>
          <p:cNvPicPr preferRelativeResize="0"/>
          <p:nvPr/>
        </p:nvPicPr>
        <p:blipFill rotWithShape="1">
          <a:blip r:embed="rId3">
            <a:alphaModFix/>
          </a:blip>
          <a:srcRect b="3582" l="9694" r="9386" t="16096"/>
          <a:stretch/>
        </p:blipFill>
        <p:spPr>
          <a:xfrm>
            <a:off x="7488475" y="2698325"/>
            <a:ext cx="3750425" cy="3722950"/>
          </a:xfrm>
          <a:prstGeom prst="rect">
            <a:avLst/>
          </a:prstGeom>
          <a:noFill/>
          <a:ln>
            <a:noFill/>
          </a:ln>
        </p:spPr>
      </p:pic>
      <p:sp>
        <p:nvSpPr>
          <p:cNvPr id="175" name="Google Shape;175;g159acd6d03a_0_38"/>
          <p:cNvSpPr txBox="1"/>
          <p:nvPr/>
        </p:nvSpPr>
        <p:spPr>
          <a:xfrm>
            <a:off x="598550" y="2936300"/>
            <a:ext cx="6476100" cy="332460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dk1"/>
              </a:buClr>
              <a:buSzPts val="2400"/>
              <a:buFont typeface="Arial"/>
              <a:buChar char="•"/>
            </a:pPr>
            <a:r>
              <a:rPr lang="en-US" sz="2400">
                <a:solidFill>
                  <a:schemeClr val="dk1"/>
                </a:solidFill>
                <a:latin typeface="Century Gothic"/>
                <a:ea typeface="Century Gothic"/>
                <a:cs typeface="Century Gothic"/>
                <a:sym typeface="Century Gothic"/>
              </a:rPr>
              <a:t>Activating an employee’s own motivation for change</a:t>
            </a:r>
            <a:endParaRPr sz="2400">
              <a:solidFill>
                <a:schemeClr val="dk1"/>
              </a:solidFill>
              <a:latin typeface="Century Gothic"/>
              <a:ea typeface="Century Gothic"/>
              <a:cs typeface="Century Gothic"/>
              <a:sym typeface="Century Gothic"/>
            </a:endParaRPr>
          </a:p>
          <a:p>
            <a:pPr indent="0" lvl="0" marL="457200" marR="0" rtl="0" algn="l">
              <a:lnSpc>
                <a:spcPct val="100000"/>
              </a:lnSpc>
              <a:spcBef>
                <a:spcPts val="0"/>
              </a:spcBef>
              <a:spcAft>
                <a:spcPts val="0"/>
              </a:spcAft>
              <a:buNone/>
            </a:pPr>
            <a:r>
              <a:t/>
            </a:r>
            <a:endParaRPr sz="2400">
              <a:solidFill>
                <a:schemeClr val="dk1"/>
              </a:solidFill>
              <a:latin typeface="Century Gothic"/>
              <a:ea typeface="Century Gothic"/>
              <a:cs typeface="Century Gothic"/>
              <a:sym typeface="Century Gothic"/>
            </a:endParaRPr>
          </a:p>
          <a:p>
            <a:pPr indent="-285750" lvl="0" marL="285750" marR="0" rtl="0" algn="l">
              <a:lnSpc>
                <a:spcPct val="100000"/>
              </a:lnSpc>
              <a:spcBef>
                <a:spcPts val="0"/>
              </a:spcBef>
              <a:spcAft>
                <a:spcPts val="0"/>
              </a:spcAft>
              <a:buClr>
                <a:schemeClr val="dk1"/>
              </a:buClr>
              <a:buSzPts val="2400"/>
              <a:buFont typeface="Arial"/>
              <a:buChar char="•"/>
            </a:pPr>
            <a:r>
              <a:rPr lang="en-US" sz="2400">
                <a:solidFill>
                  <a:schemeClr val="dk1"/>
                </a:solidFill>
                <a:latin typeface="Century Gothic"/>
                <a:ea typeface="Century Gothic"/>
                <a:cs typeface="Century Gothic"/>
                <a:sym typeface="Century Gothic"/>
              </a:rPr>
              <a:t>Partnership, acceptance, compassion, and evocation</a:t>
            </a:r>
            <a:endParaRPr sz="2400">
              <a:solidFill>
                <a:schemeClr val="dk1"/>
              </a:solidFill>
              <a:latin typeface="Century Gothic"/>
              <a:ea typeface="Century Gothic"/>
              <a:cs typeface="Century Gothic"/>
              <a:sym typeface="Century Gothic"/>
            </a:endParaRPr>
          </a:p>
          <a:p>
            <a:pPr indent="0" lvl="0" marL="457200" marR="0" rtl="0" algn="l">
              <a:lnSpc>
                <a:spcPct val="100000"/>
              </a:lnSpc>
              <a:spcBef>
                <a:spcPts val="0"/>
              </a:spcBef>
              <a:spcAft>
                <a:spcPts val="0"/>
              </a:spcAft>
              <a:buNone/>
            </a:pPr>
            <a:r>
              <a:t/>
            </a:r>
            <a:endParaRPr sz="2400">
              <a:solidFill>
                <a:schemeClr val="dk1"/>
              </a:solidFill>
              <a:latin typeface="Century Gothic"/>
              <a:ea typeface="Century Gothic"/>
              <a:cs typeface="Century Gothic"/>
              <a:sym typeface="Century Gothic"/>
            </a:endParaRPr>
          </a:p>
          <a:p>
            <a:pPr indent="-285750" lvl="0" marL="285750" marR="0" rtl="0" algn="l">
              <a:lnSpc>
                <a:spcPct val="100000"/>
              </a:lnSpc>
              <a:spcBef>
                <a:spcPts val="0"/>
              </a:spcBef>
              <a:spcAft>
                <a:spcPts val="0"/>
              </a:spcAft>
              <a:buClr>
                <a:schemeClr val="dk1"/>
              </a:buClr>
              <a:buSzPts val="2400"/>
              <a:buFont typeface="Century Gothic"/>
              <a:buChar char="•"/>
            </a:pPr>
            <a:r>
              <a:rPr lang="en-US" sz="2400">
                <a:solidFill>
                  <a:schemeClr val="dk1"/>
                </a:solidFill>
                <a:latin typeface="Century Gothic"/>
                <a:ea typeface="Century Gothic"/>
                <a:cs typeface="Century Gothic"/>
                <a:sym typeface="Century Gothic"/>
              </a:rPr>
              <a:t>Absolute worth, accurate empathy, autonomy support, and affirmation</a:t>
            </a:r>
            <a:endParaRPr sz="2400">
              <a:solidFill>
                <a:schemeClr val="dk1"/>
              </a:solidFill>
              <a:latin typeface="Century Gothic"/>
              <a:ea typeface="Century Gothic"/>
              <a:cs typeface="Century Gothic"/>
              <a:sym typeface="Century Gothic"/>
            </a:endParaRPr>
          </a:p>
          <a:p>
            <a:pPr indent="-171450" lvl="0" marL="28575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g159acd6d03a_0_48"/>
          <p:cNvSpPr txBox="1"/>
          <p:nvPr/>
        </p:nvSpPr>
        <p:spPr>
          <a:xfrm>
            <a:off x="804334" y="1825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dk1"/>
              </a:buClr>
              <a:buSzPts val="2000"/>
              <a:buFont typeface="Century Gothic"/>
              <a:buNone/>
            </a:pPr>
            <a:r>
              <a:rPr b="0" i="0" lang="en-US" sz="2000" u="none" cap="none" strike="noStrike">
                <a:solidFill>
                  <a:schemeClr val="dk1"/>
                </a:solidFill>
                <a:latin typeface="Century Gothic"/>
                <a:ea typeface="Century Gothic"/>
                <a:cs typeface="Century Gothic"/>
                <a:sym typeface="Century Gothic"/>
              </a:rPr>
              <a:t>Module 1</a:t>
            </a:r>
            <a:br>
              <a:rPr b="0" i="0" lang="en-US" sz="4400" u="none" cap="none" strike="noStrike">
                <a:solidFill>
                  <a:schemeClr val="dk1"/>
                </a:solidFill>
                <a:latin typeface="Century Gothic"/>
                <a:ea typeface="Century Gothic"/>
                <a:cs typeface="Century Gothic"/>
                <a:sym typeface="Century Gothic"/>
              </a:rPr>
            </a:br>
            <a:r>
              <a:rPr b="0" i="0" lang="en-US" sz="4400" u="none" cap="none" strike="noStrike">
                <a:solidFill>
                  <a:schemeClr val="dk1"/>
                </a:solidFill>
                <a:latin typeface="Century Gothic"/>
                <a:ea typeface="Century Gothic"/>
                <a:cs typeface="Century Gothic"/>
                <a:sym typeface="Century Gothic"/>
              </a:rPr>
              <a:t>Determine if MI should be used</a:t>
            </a:r>
            <a:endParaRPr b="0" i="0" sz="4400" u="none" cap="none" strike="noStrike">
              <a:solidFill>
                <a:schemeClr val="dk1"/>
              </a:solidFill>
              <a:latin typeface="Century Gothic"/>
              <a:ea typeface="Century Gothic"/>
              <a:cs typeface="Century Gothic"/>
              <a:sym typeface="Century Gothic"/>
            </a:endParaRPr>
          </a:p>
        </p:txBody>
      </p:sp>
      <p:sp>
        <p:nvSpPr>
          <p:cNvPr id="181" name="Google Shape;181;g159acd6d03a_0_48"/>
          <p:cNvSpPr txBox="1"/>
          <p:nvPr/>
        </p:nvSpPr>
        <p:spPr>
          <a:xfrm>
            <a:off x="855133" y="1001076"/>
            <a:ext cx="9427200" cy="4002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2000"/>
              <a:buFont typeface="Arial"/>
              <a:buNone/>
            </a:pPr>
            <a:r>
              <a:rPr lang="en-US" sz="2000">
                <a:solidFill>
                  <a:srgbClr val="FF0000"/>
                </a:solidFill>
                <a:latin typeface="Century Gothic"/>
                <a:ea typeface="Century Gothic"/>
                <a:cs typeface="Century Gothic"/>
                <a:sym typeface="Century Gothic"/>
              </a:rPr>
              <a:t>Lesson 1: Determine need for MI according to performance problem </a:t>
            </a:r>
            <a:endParaRPr b="0" i="0" sz="1400" u="none" cap="none" strike="noStrike">
              <a:solidFill>
                <a:srgbClr val="FF0000"/>
              </a:solidFill>
              <a:latin typeface="Arial"/>
              <a:ea typeface="Arial"/>
              <a:cs typeface="Arial"/>
              <a:sym typeface="Arial"/>
            </a:endParaRPr>
          </a:p>
        </p:txBody>
      </p:sp>
      <p:pic>
        <p:nvPicPr>
          <p:cNvPr descr="Idea with solid fill" id="182" name="Google Shape;182;g159acd6d03a_0_48"/>
          <p:cNvPicPr preferRelativeResize="0"/>
          <p:nvPr>
            <p:ph idx="1" type="body"/>
          </p:nvPr>
        </p:nvPicPr>
        <p:blipFill rotWithShape="1">
          <a:blip r:embed="rId3">
            <a:alphaModFix/>
          </a:blip>
          <a:srcRect b="0" l="0" r="0" t="0"/>
          <a:stretch/>
        </p:blipFill>
        <p:spPr>
          <a:xfrm>
            <a:off x="804334" y="2317855"/>
            <a:ext cx="2556900" cy="2556900"/>
          </a:xfrm>
          <a:prstGeom prst="rect">
            <a:avLst/>
          </a:prstGeom>
          <a:noFill/>
          <a:ln cap="flat" cmpd="sng" w="9525">
            <a:solidFill>
              <a:schemeClr val="lt1"/>
            </a:solidFill>
            <a:prstDash val="solid"/>
            <a:round/>
            <a:headEnd len="sm" w="sm" type="none"/>
            <a:tailEnd len="sm" w="sm" type="none"/>
          </a:ln>
        </p:spPr>
      </p:pic>
      <p:sp>
        <p:nvSpPr>
          <p:cNvPr id="183" name="Google Shape;183;g159acd6d03a_0_48"/>
          <p:cNvSpPr txBox="1"/>
          <p:nvPr/>
        </p:nvSpPr>
        <p:spPr>
          <a:xfrm>
            <a:off x="3877733" y="2308533"/>
            <a:ext cx="67395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lang="en-US" sz="3600">
                <a:solidFill>
                  <a:schemeClr val="dk1"/>
                </a:solidFill>
                <a:latin typeface="Century Gothic"/>
                <a:ea typeface="Century Gothic"/>
                <a:cs typeface="Century Gothic"/>
                <a:sym typeface="Century Gothic"/>
              </a:rPr>
              <a:t>MI’s features at work</a:t>
            </a:r>
            <a:endParaRPr b="0" i="0" sz="1400" u="none" cap="none" strike="noStrike">
              <a:solidFill>
                <a:srgbClr val="000000"/>
              </a:solidFill>
              <a:latin typeface="Arial"/>
              <a:ea typeface="Arial"/>
              <a:cs typeface="Arial"/>
              <a:sym typeface="Arial"/>
            </a:endParaRPr>
          </a:p>
        </p:txBody>
      </p:sp>
      <p:sp>
        <p:nvSpPr>
          <p:cNvPr id="184" name="Google Shape;184;g159acd6d03a_0_48"/>
          <p:cNvSpPr txBox="1"/>
          <p:nvPr/>
        </p:nvSpPr>
        <p:spPr>
          <a:xfrm>
            <a:off x="3877733" y="3155472"/>
            <a:ext cx="7169700" cy="1754700"/>
          </a:xfrm>
          <a:prstGeom prst="rect">
            <a:avLst/>
          </a:prstGeom>
          <a:noFill/>
          <a:ln>
            <a:noFill/>
          </a:ln>
        </p:spPr>
        <p:txBody>
          <a:bodyPr anchorCtr="0" anchor="t" bIns="45700" lIns="91425" spcFirstLastPara="1" rIns="91425" wrap="square" tIns="45700">
            <a:spAutoFit/>
          </a:bodyPr>
          <a:lstStyle/>
          <a:p>
            <a:pPr indent="-342900" lvl="0" marL="457200" marR="0" rtl="0" algn="l">
              <a:lnSpc>
                <a:spcPct val="100000"/>
              </a:lnSpc>
              <a:spcBef>
                <a:spcPts val="0"/>
              </a:spcBef>
              <a:spcAft>
                <a:spcPts val="0"/>
              </a:spcAft>
              <a:buClr>
                <a:srgbClr val="2D3B45"/>
              </a:buClr>
              <a:buSzPts val="1800"/>
              <a:buFont typeface="Century Gothic"/>
              <a:buChar char="●"/>
            </a:pPr>
            <a:r>
              <a:rPr b="0" i="0" lang="en-US" sz="1800" u="none" cap="none" strike="noStrike">
                <a:solidFill>
                  <a:srgbClr val="2D3B45"/>
                </a:solidFill>
                <a:latin typeface="Century Gothic"/>
                <a:ea typeface="Century Gothic"/>
                <a:cs typeface="Century Gothic"/>
                <a:sym typeface="Century Gothic"/>
              </a:rPr>
              <a:t>Participant guide page </a:t>
            </a:r>
            <a:r>
              <a:rPr lang="en-US" sz="1800">
                <a:solidFill>
                  <a:srgbClr val="2D3B45"/>
                </a:solidFill>
                <a:latin typeface="Century Gothic"/>
                <a:ea typeface="Century Gothic"/>
                <a:cs typeface="Century Gothic"/>
                <a:sym typeface="Century Gothic"/>
              </a:rPr>
              <a:t>3</a:t>
            </a:r>
            <a:endParaRPr b="0" i="0" sz="1800" u="none" cap="none" strike="noStrike">
              <a:solidFill>
                <a:srgbClr val="2D3B45"/>
              </a:solidFill>
              <a:latin typeface="Century Gothic"/>
              <a:ea typeface="Century Gothic"/>
              <a:cs typeface="Century Gothic"/>
              <a:sym typeface="Century Gothic"/>
            </a:endParaRPr>
          </a:p>
          <a:p>
            <a:pPr indent="-342900" lvl="0" marL="457200" marR="0" rtl="0" algn="l">
              <a:lnSpc>
                <a:spcPct val="100000"/>
              </a:lnSpc>
              <a:spcBef>
                <a:spcPts val="0"/>
              </a:spcBef>
              <a:spcAft>
                <a:spcPts val="0"/>
              </a:spcAft>
              <a:buClr>
                <a:srgbClr val="2D3B45"/>
              </a:buClr>
              <a:buSzPts val="1800"/>
              <a:buFont typeface="Century Gothic"/>
              <a:buChar char="●"/>
            </a:pPr>
            <a:r>
              <a:rPr lang="en-US" sz="1800">
                <a:solidFill>
                  <a:srgbClr val="2D3B45"/>
                </a:solidFill>
                <a:latin typeface="Century Gothic"/>
                <a:ea typeface="Century Gothic"/>
                <a:cs typeface="Century Gothic"/>
                <a:sym typeface="Century Gothic"/>
              </a:rPr>
              <a:t>Review features of MI graphic</a:t>
            </a:r>
            <a:endParaRPr b="0" i="0" sz="1800" u="none" cap="none" strike="noStrike">
              <a:solidFill>
                <a:srgbClr val="2D3B45"/>
              </a:solidFill>
              <a:latin typeface="Century Gothic"/>
              <a:ea typeface="Century Gothic"/>
              <a:cs typeface="Century Gothic"/>
              <a:sym typeface="Century Gothic"/>
            </a:endParaRPr>
          </a:p>
          <a:p>
            <a:pPr indent="-342900" lvl="0" marL="457200" marR="0" rtl="0" algn="l">
              <a:lnSpc>
                <a:spcPct val="100000"/>
              </a:lnSpc>
              <a:spcBef>
                <a:spcPts val="0"/>
              </a:spcBef>
              <a:spcAft>
                <a:spcPts val="0"/>
              </a:spcAft>
              <a:buClr>
                <a:srgbClr val="2D3B45"/>
              </a:buClr>
              <a:buSzPts val="1800"/>
              <a:buFont typeface="Century Gothic"/>
              <a:buChar char="●"/>
            </a:pPr>
            <a:r>
              <a:rPr lang="en-US" sz="1800">
                <a:solidFill>
                  <a:srgbClr val="2D3B45"/>
                </a:solidFill>
                <a:latin typeface="Century Gothic"/>
                <a:ea typeface="Century Gothic"/>
                <a:cs typeface="Century Gothic"/>
                <a:sym typeface="Century Gothic"/>
              </a:rPr>
              <a:t>Think about how these features relate to your experience as a supervisor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D3B45"/>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5" name="Google Shape;185;g159acd6d03a_0_48"/>
          <p:cNvSpPr txBox="1"/>
          <p:nvPr/>
        </p:nvSpPr>
        <p:spPr>
          <a:xfrm>
            <a:off x="3441960" y="4472721"/>
            <a:ext cx="7315200" cy="1077300"/>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rgbClr val="2D3B45"/>
              </a:buClr>
              <a:buSzPts val="1800"/>
              <a:buFont typeface="Calibri"/>
              <a:buAutoNum type="arabicPeriod"/>
            </a:pPr>
            <a:r>
              <a:rPr lang="en-US" sz="1800">
                <a:solidFill>
                  <a:srgbClr val="2D3B45"/>
                </a:solidFill>
                <a:latin typeface="Century Gothic"/>
                <a:ea typeface="Century Gothic"/>
                <a:cs typeface="Century Gothic"/>
                <a:sym typeface="Century Gothic"/>
              </a:rPr>
              <a:t>There are no right or wrong answers</a:t>
            </a:r>
            <a:r>
              <a:rPr b="0" i="0" lang="en-US" sz="1800" u="none" cap="none" strike="noStrike">
                <a:solidFill>
                  <a:srgbClr val="2D3B45"/>
                </a:solidFill>
                <a:latin typeface="Century Gothic"/>
                <a:ea typeface="Century Gothic"/>
                <a:cs typeface="Century Gothic"/>
                <a:sym typeface="Century Gothic"/>
              </a:rPr>
              <a:t>.</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1200"/>
              </a:spcBef>
              <a:spcAft>
                <a:spcPts val="0"/>
              </a:spcAft>
              <a:buClr>
                <a:srgbClr val="2D3B45"/>
              </a:buClr>
              <a:buSzPts val="1800"/>
              <a:buFont typeface="Calibri"/>
              <a:buAutoNum type="arabicPeriod"/>
            </a:pPr>
            <a:r>
              <a:rPr lang="en-US" sz="1800">
                <a:solidFill>
                  <a:srgbClr val="2D3B45"/>
                </a:solidFill>
                <a:latin typeface="Century Gothic"/>
                <a:ea typeface="Century Gothic"/>
                <a:cs typeface="Century Gothic"/>
                <a:sym typeface="Century Gothic"/>
              </a:rPr>
              <a:t>Be prepared to share your thoughts with the class</a:t>
            </a:r>
            <a:r>
              <a:rPr b="0" i="0" lang="en-US" sz="1800" u="none" cap="none" strike="noStrike">
                <a:solidFill>
                  <a:srgbClr val="2D3B45"/>
                </a:solidFill>
                <a:latin typeface="Century Gothic"/>
                <a:ea typeface="Century Gothic"/>
                <a:cs typeface="Century Gothic"/>
                <a:sym typeface="Century Gothic"/>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g159acd6d03a_0_61"/>
          <p:cNvSpPr txBox="1"/>
          <p:nvPr/>
        </p:nvSpPr>
        <p:spPr>
          <a:xfrm>
            <a:off x="804334" y="1825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dk1"/>
              </a:buClr>
              <a:buSzPts val="2000"/>
              <a:buFont typeface="Century Gothic"/>
              <a:buNone/>
            </a:pPr>
            <a:r>
              <a:rPr b="0" i="0" lang="en-US" sz="2000" u="none" cap="none" strike="noStrike">
                <a:solidFill>
                  <a:schemeClr val="dk1"/>
                </a:solidFill>
                <a:latin typeface="Century Gothic"/>
                <a:ea typeface="Century Gothic"/>
                <a:cs typeface="Century Gothic"/>
                <a:sym typeface="Century Gothic"/>
              </a:rPr>
              <a:t>Module 1</a:t>
            </a:r>
            <a:br>
              <a:rPr b="0" i="0" lang="en-US" sz="4400" u="none" cap="none" strike="noStrike">
                <a:solidFill>
                  <a:schemeClr val="dk1"/>
                </a:solidFill>
                <a:latin typeface="Century Gothic"/>
                <a:ea typeface="Century Gothic"/>
                <a:cs typeface="Century Gothic"/>
                <a:sym typeface="Century Gothic"/>
              </a:rPr>
            </a:br>
            <a:r>
              <a:rPr b="0" i="0" lang="en-US" sz="4400" u="none" cap="none" strike="noStrike">
                <a:solidFill>
                  <a:schemeClr val="dk1"/>
                </a:solidFill>
                <a:latin typeface="Century Gothic"/>
                <a:ea typeface="Century Gothic"/>
                <a:cs typeface="Century Gothic"/>
                <a:sym typeface="Century Gothic"/>
              </a:rPr>
              <a:t>Determine if MI should be used</a:t>
            </a:r>
            <a:endParaRPr b="0" i="0" sz="4400" u="none" cap="none" strike="noStrike">
              <a:solidFill>
                <a:schemeClr val="dk1"/>
              </a:solidFill>
              <a:latin typeface="Century Gothic"/>
              <a:ea typeface="Century Gothic"/>
              <a:cs typeface="Century Gothic"/>
              <a:sym typeface="Century Gothic"/>
            </a:endParaRPr>
          </a:p>
        </p:txBody>
      </p:sp>
      <p:sp>
        <p:nvSpPr>
          <p:cNvPr id="191" name="Google Shape;191;g159acd6d03a_0_61"/>
          <p:cNvSpPr txBox="1"/>
          <p:nvPr/>
        </p:nvSpPr>
        <p:spPr>
          <a:xfrm>
            <a:off x="855133" y="1001076"/>
            <a:ext cx="9427200" cy="4002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2000"/>
              <a:buFont typeface="Arial"/>
              <a:buNone/>
            </a:pPr>
            <a:r>
              <a:rPr lang="en-US" sz="2000">
                <a:solidFill>
                  <a:srgbClr val="FF0000"/>
                </a:solidFill>
                <a:latin typeface="Century Gothic"/>
                <a:ea typeface="Century Gothic"/>
                <a:cs typeface="Century Gothic"/>
                <a:sym typeface="Century Gothic"/>
              </a:rPr>
              <a:t>Lesson 1: Determine need for MI according to performance problem </a:t>
            </a:r>
            <a:endParaRPr b="0" i="0" sz="1400" u="none" cap="none" strike="noStrike">
              <a:solidFill>
                <a:srgbClr val="FF0000"/>
              </a:solidFill>
              <a:latin typeface="Arial"/>
              <a:ea typeface="Arial"/>
              <a:cs typeface="Arial"/>
              <a:sym typeface="Arial"/>
            </a:endParaRPr>
          </a:p>
        </p:txBody>
      </p:sp>
      <p:pic>
        <p:nvPicPr>
          <p:cNvPr descr="A picture containing text, monitor, close, screenshot&#10;&#10;Description automatically generated" id="192" name="Google Shape;192;g159acd6d03a_0_61"/>
          <p:cNvPicPr preferRelativeResize="0"/>
          <p:nvPr/>
        </p:nvPicPr>
        <p:blipFill rotWithShape="1">
          <a:blip r:embed="rId3">
            <a:alphaModFix/>
          </a:blip>
          <a:srcRect b="0" l="0" r="0" t="0"/>
          <a:stretch/>
        </p:blipFill>
        <p:spPr>
          <a:xfrm>
            <a:off x="6308012" y="2960423"/>
            <a:ext cx="2669117" cy="2104496"/>
          </a:xfrm>
          <a:prstGeom prst="rect">
            <a:avLst/>
          </a:prstGeom>
          <a:noFill/>
          <a:ln>
            <a:noFill/>
          </a:ln>
        </p:spPr>
      </p:pic>
      <p:sp>
        <p:nvSpPr>
          <p:cNvPr id="193" name="Google Shape;193;g159acd6d03a_0_61"/>
          <p:cNvSpPr txBox="1"/>
          <p:nvPr/>
        </p:nvSpPr>
        <p:spPr>
          <a:xfrm>
            <a:off x="2159001" y="3419507"/>
            <a:ext cx="6510900" cy="769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0" i="0" lang="en-US" sz="4400" u="none" cap="none" strike="noStrike">
                <a:solidFill>
                  <a:schemeClr val="dk1"/>
                </a:solidFill>
                <a:latin typeface="Century Gothic"/>
                <a:ea typeface="Century Gothic"/>
                <a:cs typeface="Century Gothic"/>
                <a:sym typeface="Century Gothic"/>
              </a:rPr>
              <a:t>DISCUSSION</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g159acd6d03a_0_72"/>
          <p:cNvSpPr txBox="1"/>
          <p:nvPr/>
        </p:nvSpPr>
        <p:spPr>
          <a:xfrm>
            <a:off x="804334" y="1825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dk1"/>
              </a:buClr>
              <a:buSzPts val="2000"/>
              <a:buFont typeface="Century Gothic"/>
              <a:buNone/>
            </a:pPr>
            <a:r>
              <a:rPr b="0" i="0" lang="en-US" sz="2000" u="none" cap="none" strike="noStrike">
                <a:solidFill>
                  <a:schemeClr val="dk1"/>
                </a:solidFill>
                <a:latin typeface="Century Gothic"/>
                <a:ea typeface="Century Gothic"/>
                <a:cs typeface="Century Gothic"/>
                <a:sym typeface="Century Gothic"/>
              </a:rPr>
              <a:t>Module 1</a:t>
            </a:r>
            <a:br>
              <a:rPr b="0" i="0" lang="en-US" sz="4400" u="none" cap="none" strike="noStrike">
                <a:solidFill>
                  <a:schemeClr val="dk1"/>
                </a:solidFill>
                <a:latin typeface="Century Gothic"/>
                <a:ea typeface="Century Gothic"/>
                <a:cs typeface="Century Gothic"/>
                <a:sym typeface="Century Gothic"/>
              </a:rPr>
            </a:br>
            <a:r>
              <a:rPr b="0" i="0" lang="en-US" sz="4400" u="none" cap="none" strike="noStrike">
                <a:solidFill>
                  <a:schemeClr val="dk1"/>
                </a:solidFill>
                <a:latin typeface="Century Gothic"/>
                <a:ea typeface="Century Gothic"/>
                <a:cs typeface="Century Gothic"/>
                <a:sym typeface="Century Gothic"/>
              </a:rPr>
              <a:t>Determine if MI should be used</a:t>
            </a:r>
            <a:endParaRPr b="0" i="0" sz="4400" u="none" cap="none" strike="noStrike">
              <a:solidFill>
                <a:schemeClr val="dk1"/>
              </a:solidFill>
              <a:latin typeface="Century Gothic"/>
              <a:ea typeface="Century Gothic"/>
              <a:cs typeface="Century Gothic"/>
              <a:sym typeface="Century Gothic"/>
            </a:endParaRPr>
          </a:p>
        </p:txBody>
      </p:sp>
      <p:sp>
        <p:nvSpPr>
          <p:cNvPr id="199" name="Google Shape;199;g159acd6d03a_0_72"/>
          <p:cNvSpPr txBox="1"/>
          <p:nvPr/>
        </p:nvSpPr>
        <p:spPr>
          <a:xfrm>
            <a:off x="855133" y="1001076"/>
            <a:ext cx="9427200" cy="4002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2000"/>
              <a:buFont typeface="Arial"/>
              <a:buNone/>
            </a:pPr>
            <a:r>
              <a:rPr lang="en-US" sz="2000">
                <a:solidFill>
                  <a:srgbClr val="FF0000"/>
                </a:solidFill>
                <a:latin typeface="Century Gothic"/>
                <a:ea typeface="Century Gothic"/>
                <a:cs typeface="Century Gothic"/>
                <a:sym typeface="Century Gothic"/>
              </a:rPr>
              <a:t>Lesson 2: Decide whether MI is appropriate for specific situations</a:t>
            </a:r>
            <a:endParaRPr b="0" i="0" sz="1400" u="none" cap="none" strike="noStrike">
              <a:solidFill>
                <a:srgbClr val="FF0000"/>
              </a:solidFill>
              <a:latin typeface="Arial"/>
              <a:ea typeface="Arial"/>
              <a:cs typeface="Arial"/>
              <a:sym typeface="Arial"/>
            </a:endParaRPr>
          </a:p>
        </p:txBody>
      </p:sp>
      <p:pic>
        <p:nvPicPr>
          <p:cNvPr id="200" name="Google Shape;200;g159acd6d03a_0_72"/>
          <p:cNvPicPr preferRelativeResize="0"/>
          <p:nvPr/>
        </p:nvPicPr>
        <p:blipFill>
          <a:blip r:embed="rId3">
            <a:alphaModFix/>
          </a:blip>
          <a:stretch>
            <a:fillRect/>
          </a:stretch>
        </p:blipFill>
        <p:spPr>
          <a:xfrm>
            <a:off x="6461150" y="3044900"/>
            <a:ext cx="4022723" cy="2596250"/>
          </a:xfrm>
          <a:prstGeom prst="rect">
            <a:avLst/>
          </a:prstGeom>
          <a:noFill/>
          <a:ln>
            <a:noFill/>
          </a:ln>
        </p:spPr>
      </p:pic>
      <p:sp>
        <p:nvSpPr>
          <p:cNvPr id="201" name="Google Shape;201;g159acd6d03a_0_72"/>
          <p:cNvSpPr/>
          <p:nvPr/>
        </p:nvSpPr>
        <p:spPr>
          <a:xfrm>
            <a:off x="6065800" y="1919350"/>
            <a:ext cx="4814100" cy="4814100"/>
          </a:xfrm>
          <a:prstGeom prst="noSmoking">
            <a:avLst>
              <a:gd fmla="val 9145" name="adj"/>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g159acd6d03a_0_72"/>
          <p:cNvSpPr txBox="1"/>
          <p:nvPr/>
        </p:nvSpPr>
        <p:spPr>
          <a:xfrm>
            <a:off x="656747" y="2275600"/>
            <a:ext cx="49008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n-US" sz="2400">
                <a:solidFill>
                  <a:srgbClr val="2D3B45"/>
                </a:solidFill>
                <a:latin typeface="Century Gothic"/>
                <a:ea typeface="Century Gothic"/>
                <a:cs typeface="Century Gothic"/>
                <a:sym typeface="Century Gothic"/>
              </a:rPr>
              <a:t>MI is </a:t>
            </a:r>
            <a:r>
              <a:rPr lang="en-US" sz="2400" u="sng">
                <a:solidFill>
                  <a:srgbClr val="2D3B45"/>
                </a:solidFill>
                <a:latin typeface="Century Gothic"/>
                <a:ea typeface="Century Gothic"/>
                <a:cs typeface="Century Gothic"/>
                <a:sym typeface="Century Gothic"/>
              </a:rPr>
              <a:t>not</a:t>
            </a:r>
            <a:r>
              <a:rPr lang="en-US" sz="2400">
                <a:solidFill>
                  <a:srgbClr val="2D3B45"/>
                </a:solidFill>
                <a:latin typeface="Century Gothic"/>
                <a:ea typeface="Century Gothic"/>
                <a:cs typeface="Century Gothic"/>
                <a:sym typeface="Century Gothic"/>
              </a:rPr>
              <a:t> for every situation!</a:t>
            </a:r>
            <a:endParaRPr b="0" i="0" sz="2400" u="none" cap="none" strike="noStrike">
              <a:solidFill>
                <a:schemeClr val="dk1"/>
              </a:solidFill>
              <a:latin typeface="Calibri"/>
              <a:ea typeface="Calibri"/>
              <a:cs typeface="Calibri"/>
              <a:sym typeface="Calibri"/>
            </a:endParaRPr>
          </a:p>
        </p:txBody>
      </p:sp>
      <p:sp>
        <p:nvSpPr>
          <p:cNvPr id="203" name="Google Shape;203;g159acd6d03a_0_72"/>
          <p:cNvSpPr txBox="1"/>
          <p:nvPr/>
        </p:nvSpPr>
        <p:spPr>
          <a:xfrm>
            <a:off x="656747" y="3282050"/>
            <a:ext cx="4900800" cy="1200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n-US" sz="2400">
                <a:solidFill>
                  <a:srgbClr val="2D3B45"/>
                </a:solidFill>
                <a:latin typeface="Century Gothic"/>
                <a:ea typeface="Century Gothic"/>
                <a:cs typeface="Century Gothic"/>
                <a:sym typeface="Century Gothic"/>
              </a:rPr>
              <a:t>Use the most appropriate approach given the circumstances.</a:t>
            </a:r>
            <a:endParaRPr b="0" i="0" sz="2400" u="none" cap="none" strike="noStrike">
              <a:solidFill>
                <a:schemeClr val="dk1"/>
              </a:solidFill>
              <a:latin typeface="Calibri"/>
              <a:ea typeface="Calibri"/>
              <a:cs typeface="Calibri"/>
              <a:sym typeface="Calibri"/>
            </a:endParaRPr>
          </a:p>
        </p:txBody>
      </p:sp>
      <p:sp>
        <p:nvSpPr>
          <p:cNvPr id="204" name="Google Shape;204;g159acd6d03a_0_72"/>
          <p:cNvSpPr txBox="1"/>
          <p:nvPr/>
        </p:nvSpPr>
        <p:spPr>
          <a:xfrm>
            <a:off x="656747" y="4882650"/>
            <a:ext cx="4900800" cy="831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n-US" sz="2400">
                <a:solidFill>
                  <a:srgbClr val="2D3B45"/>
                </a:solidFill>
                <a:latin typeface="Century Gothic"/>
                <a:ea typeface="Century Gothic"/>
                <a:cs typeface="Century Gothic"/>
                <a:sym typeface="Century Gothic"/>
              </a:rPr>
              <a:t>Taking a “cookie cutter” approach will lead to problems.</a:t>
            </a:r>
            <a:endParaRPr b="0" i="0" sz="2400" u="none" cap="none" strike="noStrike">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g159acd6d03a_0_88"/>
          <p:cNvSpPr txBox="1"/>
          <p:nvPr/>
        </p:nvSpPr>
        <p:spPr>
          <a:xfrm>
            <a:off x="804334" y="1825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dk1"/>
              </a:buClr>
              <a:buSzPts val="2000"/>
              <a:buFont typeface="Century Gothic"/>
              <a:buNone/>
            </a:pPr>
            <a:r>
              <a:rPr b="0" i="0" lang="en-US" sz="2000" u="none" cap="none" strike="noStrike">
                <a:solidFill>
                  <a:schemeClr val="dk1"/>
                </a:solidFill>
                <a:latin typeface="Century Gothic"/>
                <a:ea typeface="Century Gothic"/>
                <a:cs typeface="Century Gothic"/>
                <a:sym typeface="Century Gothic"/>
              </a:rPr>
              <a:t>Module 1</a:t>
            </a:r>
            <a:br>
              <a:rPr b="0" i="0" lang="en-US" sz="4400" u="none" cap="none" strike="noStrike">
                <a:solidFill>
                  <a:schemeClr val="dk1"/>
                </a:solidFill>
                <a:latin typeface="Century Gothic"/>
                <a:ea typeface="Century Gothic"/>
                <a:cs typeface="Century Gothic"/>
                <a:sym typeface="Century Gothic"/>
              </a:rPr>
            </a:br>
            <a:r>
              <a:rPr b="0" i="0" lang="en-US" sz="4400" u="none" cap="none" strike="noStrike">
                <a:solidFill>
                  <a:schemeClr val="dk1"/>
                </a:solidFill>
                <a:latin typeface="Century Gothic"/>
                <a:ea typeface="Century Gothic"/>
                <a:cs typeface="Century Gothic"/>
                <a:sym typeface="Century Gothic"/>
              </a:rPr>
              <a:t>Determine if MI should be used</a:t>
            </a:r>
            <a:endParaRPr b="0" i="0" sz="4400" u="none" cap="none" strike="noStrike">
              <a:solidFill>
                <a:schemeClr val="dk1"/>
              </a:solidFill>
              <a:latin typeface="Century Gothic"/>
              <a:ea typeface="Century Gothic"/>
              <a:cs typeface="Century Gothic"/>
              <a:sym typeface="Century Gothic"/>
            </a:endParaRPr>
          </a:p>
        </p:txBody>
      </p:sp>
      <p:sp>
        <p:nvSpPr>
          <p:cNvPr id="210" name="Google Shape;210;g159acd6d03a_0_88"/>
          <p:cNvSpPr txBox="1"/>
          <p:nvPr/>
        </p:nvSpPr>
        <p:spPr>
          <a:xfrm>
            <a:off x="855133" y="1001076"/>
            <a:ext cx="9427200" cy="4002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2000"/>
              <a:buFont typeface="Arial"/>
              <a:buNone/>
            </a:pPr>
            <a:r>
              <a:rPr lang="en-US" sz="2000">
                <a:solidFill>
                  <a:srgbClr val="FF0000"/>
                </a:solidFill>
                <a:latin typeface="Century Gothic"/>
                <a:ea typeface="Century Gothic"/>
                <a:cs typeface="Century Gothic"/>
                <a:sym typeface="Century Gothic"/>
              </a:rPr>
              <a:t>Lesson 2: Decide whether MI is appropriate for specific situations</a:t>
            </a:r>
            <a:endParaRPr b="0" i="0" sz="1400" u="none" cap="none" strike="noStrike">
              <a:solidFill>
                <a:srgbClr val="FF0000"/>
              </a:solidFill>
              <a:latin typeface="Arial"/>
              <a:ea typeface="Arial"/>
              <a:cs typeface="Arial"/>
              <a:sym typeface="Arial"/>
            </a:endParaRPr>
          </a:p>
        </p:txBody>
      </p:sp>
      <p:sp>
        <p:nvSpPr>
          <p:cNvPr id="211" name="Google Shape;211;g159acd6d03a_0_88"/>
          <p:cNvSpPr txBox="1"/>
          <p:nvPr/>
        </p:nvSpPr>
        <p:spPr>
          <a:xfrm>
            <a:off x="656747" y="2275600"/>
            <a:ext cx="4900800" cy="831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n-US" sz="2400">
                <a:solidFill>
                  <a:srgbClr val="2D3B45"/>
                </a:solidFill>
                <a:latin typeface="Century Gothic"/>
                <a:ea typeface="Century Gothic"/>
                <a:cs typeface="Century Gothic"/>
                <a:sym typeface="Century Gothic"/>
              </a:rPr>
              <a:t>Depending on the problem, you may have to act as a</a:t>
            </a:r>
            <a:endParaRPr b="0" i="0" sz="2400" u="none" cap="none" strike="noStrike">
              <a:solidFill>
                <a:schemeClr val="dk1"/>
              </a:solidFill>
              <a:latin typeface="Calibri"/>
              <a:ea typeface="Calibri"/>
              <a:cs typeface="Calibri"/>
              <a:sym typeface="Calibri"/>
            </a:endParaRPr>
          </a:p>
        </p:txBody>
      </p:sp>
      <p:pic>
        <p:nvPicPr>
          <p:cNvPr id="212" name="Google Shape;212;g159acd6d03a_0_88"/>
          <p:cNvPicPr preferRelativeResize="0"/>
          <p:nvPr/>
        </p:nvPicPr>
        <p:blipFill rotWithShape="1">
          <a:blip r:embed="rId3">
            <a:alphaModFix/>
          </a:blip>
          <a:srcRect b="40782" l="0" r="0" t="0"/>
          <a:stretch/>
        </p:blipFill>
        <p:spPr>
          <a:xfrm>
            <a:off x="6712525" y="3807200"/>
            <a:ext cx="5151923" cy="3050798"/>
          </a:xfrm>
          <a:prstGeom prst="rect">
            <a:avLst/>
          </a:prstGeom>
          <a:noFill/>
          <a:ln>
            <a:noFill/>
          </a:ln>
        </p:spPr>
      </p:pic>
      <p:sp>
        <p:nvSpPr>
          <p:cNvPr id="213" name="Google Shape;213;g159acd6d03a_0_88"/>
          <p:cNvSpPr txBox="1"/>
          <p:nvPr/>
        </p:nvSpPr>
        <p:spPr>
          <a:xfrm>
            <a:off x="804325" y="3393475"/>
            <a:ext cx="5384400" cy="2308800"/>
          </a:xfrm>
          <a:prstGeom prst="rect">
            <a:avLst/>
          </a:prstGeom>
          <a:noFill/>
          <a:ln>
            <a:noFill/>
          </a:ln>
        </p:spPr>
        <p:txBody>
          <a:bodyPr anchorCtr="0" anchor="t" bIns="45700" lIns="91425" spcFirstLastPara="1" rIns="91425" wrap="square" tIns="45700">
            <a:spAutoFit/>
          </a:bodyPr>
          <a:lstStyle/>
          <a:p>
            <a:pPr indent="-349250" lvl="0" marL="457200" marR="0" rtl="0" algn="l">
              <a:lnSpc>
                <a:spcPct val="100000"/>
              </a:lnSpc>
              <a:spcBef>
                <a:spcPts val="0"/>
              </a:spcBef>
              <a:spcAft>
                <a:spcPts val="0"/>
              </a:spcAft>
              <a:buClr>
                <a:srgbClr val="2D3B45"/>
              </a:buClr>
              <a:buSzPts val="1900"/>
              <a:buFont typeface="Century Gothic"/>
              <a:buChar char="●"/>
            </a:pPr>
            <a:r>
              <a:rPr lang="en-US" sz="2400">
                <a:solidFill>
                  <a:srgbClr val="2D3B45"/>
                </a:solidFill>
                <a:latin typeface="Century Gothic"/>
                <a:ea typeface="Century Gothic"/>
                <a:cs typeface="Century Gothic"/>
                <a:sym typeface="Century Gothic"/>
              </a:rPr>
              <a:t>Coach</a:t>
            </a:r>
            <a:endParaRPr sz="2400">
              <a:solidFill>
                <a:srgbClr val="2D3B45"/>
              </a:solidFill>
              <a:latin typeface="Century Gothic"/>
              <a:ea typeface="Century Gothic"/>
              <a:cs typeface="Century Gothic"/>
              <a:sym typeface="Century Gothic"/>
            </a:endParaRPr>
          </a:p>
          <a:p>
            <a:pPr indent="-349250" lvl="0" marL="457200" marR="0" rtl="0" algn="l">
              <a:lnSpc>
                <a:spcPct val="100000"/>
              </a:lnSpc>
              <a:spcBef>
                <a:spcPts val="0"/>
              </a:spcBef>
              <a:spcAft>
                <a:spcPts val="0"/>
              </a:spcAft>
              <a:buClr>
                <a:srgbClr val="2D3B45"/>
              </a:buClr>
              <a:buSzPts val="1900"/>
              <a:buFont typeface="Century Gothic"/>
              <a:buChar char="●"/>
            </a:pPr>
            <a:r>
              <a:rPr lang="en-US" sz="2400">
                <a:solidFill>
                  <a:srgbClr val="2D3B45"/>
                </a:solidFill>
                <a:latin typeface="Century Gothic"/>
                <a:ea typeface="Century Gothic"/>
                <a:cs typeface="Century Gothic"/>
                <a:sym typeface="Century Gothic"/>
              </a:rPr>
              <a:t>Counselor</a:t>
            </a:r>
            <a:endParaRPr sz="2400">
              <a:solidFill>
                <a:srgbClr val="2D3B45"/>
              </a:solidFill>
              <a:latin typeface="Century Gothic"/>
              <a:ea typeface="Century Gothic"/>
              <a:cs typeface="Century Gothic"/>
              <a:sym typeface="Century Gothic"/>
            </a:endParaRPr>
          </a:p>
          <a:p>
            <a:pPr indent="-349250" lvl="0" marL="457200" marR="0" rtl="0" algn="l">
              <a:lnSpc>
                <a:spcPct val="100000"/>
              </a:lnSpc>
              <a:spcBef>
                <a:spcPts val="0"/>
              </a:spcBef>
              <a:spcAft>
                <a:spcPts val="0"/>
              </a:spcAft>
              <a:buClr>
                <a:srgbClr val="2D3B45"/>
              </a:buClr>
              <a:buSzPts val="1900"/>
              <a:buFont typeface="Century Gothic"/>
              <a:buChar char="●"/>
            </a:pPr>
            <a:r>
              <a:rPr lang="en-US" sz="2400">
                <a:solidFill>
                  <a:srgbClr val="2D3B45"/>
                </a:solidFill>
                <a:latin typeface="Century Gothic"/>
                <a:ea typeface="Century Gothic"/>
                <a:cs typeface="Century Gothic"/>
                <a:sym typeface="Century Gothic"/>
              </a:rPr>
              <a:t>Disciplinarian</a:t>
            </a:r>
            <a:endParaRPr sz="2400">
              <a:solidFill>
                <a:srgbClr val="2D3B45"/>
              </a:solidFill>
              <a:latin typeface="Century Gothic"/>
              <a:ea typeface="Century Gothic"/>
              <a:cs typeface="Century Gothic"/>
              <a:sym typeface="Century Gothic"/>
            </a:endParaRPr>
          </a:p>
          <a:p>
            <a:pPr indent="-349250" lvl="0" marL="457200" marR="0" rtl="0" algn="l">
              <a:lnSpc>
                <a:spcPct val="100000"/>
              </a:lnSpc>
              <a:spcBef>
                <a:spcPts val="0"/>
              </a:spcBef>
              <a:spcAft>
                <a:spcPts val="0"/>
              </a:spcAft>
              <a:buClr>
                <a:srgbClr val="2D3B45"/>
              </a:buClr>
              <a:buSzPts val="1900"/>
              <a:buFont typeface="Century Gothic"/>
              <a:buChar char="●"/>
            </a:pPr>
            <a:r>
              <a:rPr lang="en-US" sz="2400">
                <a:solidFill>
                  <a:srgbClr val="2D3B45"/>
                </a:solidFill>
                <a:latin typeface="Century Gothic"/>
                <a:ea typeface="Century Gothic"/>
                <a:cs typeface="Century Gothic"/>
                <a:sym typeface="Century Gothic"/>
              </a:rPr>
              <a:t>Trainer</a:t>
            </a:r>
            <a:endParaRPr sz="2400">
              <a:solidFill>
                <a:srgbClr val="2D3B45"/>
              </a:solidFill>
              <a:latin typeface="Century Gothic"/>
              <a:ea typeface="Century Gothic"/>
              <a:cs typeface="Century Gothic"/>
              <a:sym typeface="Century Gothic"/>
            </a:endParaRPr>
          </a:p>
          <a:p>
            <a:pPr indent="-349250" lvl="0" marL="457200" marR="0" rtl="0" algn="l">
              <a:lnSpc>
                <a:spcPct val="100000"/>
              </a:lnSpc>
              <a:spcBef>
                <a:spcPts val="0"/>
              </a:spcBef>
              <a:spcAft>
                <a:spcPts val="0"/>
              </a:spcAft>
              <a:buClr>
                <a:srgbClr val="2D3B45"/>
              </a:buClr>
              <a:buSzPts val="1900"/>
              <a:buFont typeface="Century Gothic"/>
              <a:buChar char="●"/>
            </a:pPr>
            <a:r>
              <a:rPr lang="en-US" sz="2400">
                <a:solidFill>
                  <a:srgbClr val="2D3B45"/>
                </a:solidFill>
                <a:latin typeface="Century Gothic"/>
                <a:ea typeface="Century Gothic"/>
                <a:cs typeface="Century Gothic"/>
                <a:sym typeface="Century Gothic"/>
              </a:rPr>
              <a:t>Management Representative</a:t>
            </a:r>
            <a:endParaRPr sz="2400">
              <a:solidFill>
                <a:srgbClr val="2D3B45"/>
              </a:solidFill>
              <a:latin typeface="Century Gothic"/>
              <a:ea typeface="Century Gothic"/>
              <a:cs typeface="Century Gothic"/>
              <a:sym typeface="Century Gothic"/>
            </a:endParaRPr>
          </a:p>
          <a:p>
            <a:pPr indent="-349250" lvl="0" marL="457200" marR="0" rtl="0" algn="l">
              <a:lnSpc>
                <a:spcPct val="100000"/>
              </a:lnSpc>
              <a:spcBef>
                <a:spcPts val="0"/>
              </a:spcBef>
              <a:spcAft>
                <a:spcPts val="0"/>
              </a:spcAft>
              <a:buClr>
                <a:srgbClr val="2D3B45"/>
              </a:buClr>
              <a:buSzPts val="1900"/>
              <a:buFont typeface="Century Gothic"/>
              <a:buChar char="●"/>
            </a:pPr>
            <a:r>
              <a:rPr lang="en-US" sz="2400">
                <a:solidFill>
                  <a:srgbClr val="2D3B45"/>
                </a:solidFill>
                <a:latin typeface="Century Gothic"/>
                <a:ea typeface="Century Gothic"/>
                <a:cs typeface="Century Gothic"/>
                <a:sym typeface="Century Gothic"/>
              </a:rPr>
              <a:t>Investigator</a:t>
            </a:r>
            <a:endParaRPr sz="2400">
              <a:solidFill>
                <a:srgbClr val="2D3B45"/>
              </a:solidFill>
              <a:latin typeface="Century Gothic"/>
              <a:ea typeface="Century Gothic"/>
              <a:cs typeface="Century Gothic"/>
              <a:sym typeface="Century Gothic"/>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g159acd6d03a_0_100"/>
          <p:cNvSpPr txBox="1"/>
          <p:nvPr/>
        </p:nvSpPr>
        <p:spPr>
          <a:xfrm>
            <a:off x="804334" y="1825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dk1"/>
              </a:buClr>
              <a:buSzPts val="2000"/>
              <a:buFont typeface="Century Gothic"/>
              <a:buNone/>
            </a:pPr>
            <a:r>
              <a:rPr b="0" i="0" lang="en-US" sz="2000" u="none" cap="none" strike="noStrike">
                <a:solidFill>
                  <a:schemeClr val="dk1"/>
                </a:solidFill>
                <a:latin typeface="Century Gothic"/>
                <a:ea typeface="Century Gothic"/>
                <a:cs typeface="Century Gothic"/>
                <a:sym typeface="Century Gothic"/>
              </a:rPr>
              <a:t>Module 1</a:t>
            </a:r>
            <a:br>
              <a:rPr b="0" i="0" lang="en-US" sz="4400" u="none" cap="none" strike="noStrike">
                <a:solidFill>
                  <a:schemeClr val="dk1"/>
                </a:solidFill>
                <a:latin typeface="Century Gothic"/>
                <a:ea typeface="Century Gothic"/>
                <a:cs typeface="Century Gothic"/>
                <a:sym typeface="Century Gothic"/>
              </a:rPr>
            </a:br>
            <a:r>
              <a:rPr b="0" i="0" lang="en-US" sz="4400" u="none" cap="none" strike="noStrike">
                <a:solidFill>
                  <a:schemeClr val="dk1"/>
                </a:solidFill>
                <a:latin typeface="Century Gothic"/>
                <a:ea typeface="Century Gothic"/>
                <a:cs typeface="Century Gothic"/>
                <a:sym typeface="Century Gothic"/>
              </a:rPr>
              <a:t>Determine if MI should be used</a:t>
            </a:r>
            <a:endParaRPr b="0" i="0" sz="4400" u="none" cap="none" strike="noStrike">
              <a:solidFill>
                <a:schemeClr val="dk1"/>
              </a:solidFill>
              <a:latin typeface="Century Gothic"/>
              <a:ea typeface="Century Gothic"/>
              <a:cs typeface="Century Gothic"/>
              <a:sym typeface="Century Gothic"/>
            </a:endParaRPr>
          </a:p>
        </p:txBody>
      </p:sp>
      <p:sp>
        <p:nvSpPr>
          <p:cNvPr id="219" name="Google Shape;219;g159acd6d03a_0_100"/>
          <p:cNvSpPr txBox="1"/>
          <p:nvPr/>
        </p:nvSpPr>
        <p:spPr>
          <a:xfrm>
            <a:off x="855133" y="1001076"/>
            <a:ext cx="9427200" cy="4002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2000"/>
              <a:buFont typeface="Arial"/>
              <a:buNone/>
            </a:pPr>
            <a:r>
              <a:rPr lang="en-US" sz="2000">
                <a:solidFill>
                  <a:srgbClr val="FF0000"/>
                </a:solidFill>
                <a:latin typeface="Century Gothic"/>
                <a:ea typeface="Century Gothic"/>
                <a:cs typeface="Century Gothic"/>
                <a:sym typeface="Century Gothic"/>
              </a:rPr>
              <a:t>Lesson 2: Decide whether MI is appropriate for specific situations</a:t>
            </a:r>
            <a:endParaRPr b="0" i="0" sz="1400" u="none" cap="none" strike="noStrike">
              <a:solidFill>
                <a:srgbClr val="FF0000"/>
              </a:solidFill>
              <a:latin typeface="Arial"/>
              <a:ea typeface="Arial"/>
              <a:cs typeface="Arial"/>
              <a:sym typeface="Arial"/>
            </a:endParaRPr>
          </a:p>
        </p:txBody>
      </p:sp>
      <p:sp>
        <p:nvSpPr>
          <p:cNvPr id="220" name="Google Shape;220;g159acd6d03a_0_100"/>
          <p:cNvSpPr txBox="1"/>
          <p:nvPr/>
        </p:nvSpPr>
        <p:spPr>
          <a:xfrm>
            <a:off x="656753" y="2300350"/>
            <a:ext cx="9096900" cy="831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n-US" sz="2400">
                <a:solidFill>
                  <a:srgbClr val="2D3B45"/>
                </a:solidFill>
                <a:latin typeface="Century Gothic"/>
                <a:ea typeface="Century Gothic"/>
                <a:cs typeface="Century Gothic"/>
                <a:sym typeface="Century Gothic"/>
              </a:rPr>
              <a:t>The next time you are considering an MI with your employee, remember the following:</a:t>
            </a:r>
            <a:endParaRPr b="0" i="0" sz="2400" u="none" cap="none" strike="noStrike">
              <a:solidFill>
                <a:schemeClr val="dk1"/>
              </a:solidFill>
              <a:latin typeface="Calibri"/>
              <a:ea typeface="Calibri"/>
              <a:cs typeface="Calibri"/>
              <a:sym typeface="Calibri"/>
            </a:endParaRPr>
          </a:p>
        </p:txBody>
      </p:sp>
      <p:sp>
        <p:nvSpPr>
          <p:cNvPr id="221" name="Google Shape;221;g159acd6d03a_0_100"/>
          <p:cNvSpPr txBox="1"/>
          <p:nvPr/>
        </p:nvSpPr>
        <p:spPr>
          <a:xfrm>
            <a:off x="855125" y="3381075"/>
            <a:ext cx="9096900" cy="3047700"/>
          </a:xfrm>
          <a:prstGeom prst="rect">
            <a:avLst/>
          </a:prstGeom>
          <a:noFill/>
          <a:ln>
            <a:noFill/>
          </a:ln>
        </p:spPr>
        <p:txBody>
          <a:bodyPr anchorCtr="0" anchor="t" bIns="45700" lIns="91425" spcFirstLastPara="1" rIns="91425" wrap="square" tIns="45700">
            <a:spAutoFit/>
          </a:bodyPr>
          <a:lstStyle/>
          <a:p>
            <a:pPr indent="-317500" lvl="0" marL="457200" marR="0" rtl="0" algn="l">
              <a:lnSpc>
                <a:spcPct val="100000"/>
              </a:lnSpc>
              <a:spcBef>
                <a:spcPts val="0"/>
              </a:spcBef>
              <a:spcAft>
                <a:spcPts val="0"/>
              </a:spcAft>
              <a:buClr>
                <a:srgbClr val="2D3B45"/>
              </a:buClr>
              <a:buSzPts val="1400"/>
              <a:buFont typeface="Century Gothic"/>
              <a:buChar char="●"/>
            </a:pPr>
            <a:r>
              <a:rPr lang="en-US" sz="2400">
                <a:solidFill>
                  <a:srgbClr val="2D3B45"/>
                </a:solidFill>
                <a:latin typeface="Century Gothic"/>
                <a:ea typeface="Century Gothic"/>
                <a:cs typeface="Century Gothic"/>
                <a:sym typeface="Century Gothic"/>
              </a:rPr>
              <a:t>MI is meant for people who are </a:t>
            </a:r>
            <a:r>
              <a:rPr b="1" lang="en-US" sz="2400">
                <a:solidFill>
                  <a:srgbClr val="2D3B45"/>
                </a:solidFill>
                <a:latin typeface="Century Gothic"/>
                <a:ea typeface="Century Gothic"/>
                <a:cs typeface="Century Gothic"/>
                <a:sym typeface="Century Gothic"/>
              </a:rPr>
              <a:t>motivated to change</a:t>
            </a:r>
            <a:r>
              <a:rPr lang="en-US" sz="2400">
                <a:solidFill>
                  <a:srgbClr val="2D3B45"/>
                </a:solidFill>
                <a:latin typeface="Century Gothic"/>
                <a:ea typeface="Century Gothic"/>
                <a:cs typeface="Century Gothic"/>
                <a:sym typeface="Century Gothic"/>
              </a:rPr>
              <a:t>, but are experiencing </a:t>
            </a:r>
            <a:r>
              <a:rPr b="1" lang="en-US" sz="2400">
                <a:solidFill>
                  <a:srgbClr val="2D3B45"/>
                </a:solidFill>
                <a:latin typeface="Century Gothic"/>
                <a:ea typeface="Century Gothic"/>
                <a:cs typeface="Century Gothic"/>
                <a:sym typeface="Century Gothic"/>
              </a:rPr>
              <a:t>ambivalence</a:t>
            </a:r>
            <a:r>
              <a:rPr lang="en-US" sz="2400">
                <a:solidFill>
                  <a:srgbClr val="2D3B45"/>
                </a:solidFill>
                <a:latin typeface="Century Gothic"/>
                <a:ea typeface="Century Gothic"/>
                <a:cs typeface="Century Gothic"/>
                <a:sym typeface="Century Gothic"/>
              </a:rPr>
              <a:t>;</a:t>
            </a:r>
            <a:endParaRPr sz="2400">
              <a:solidFill>
                <a:srgbClr val="2D3B45"/>
              </a:solidFill>
              <a:latin typeface="Century Gothic"/>
              <a:ea typeface="Century Gothic"/>
              <a:cs typeface="Century Gothic"/>
              <a:sym typeface="Century Gothic"/>
            </a:endParaRPr>
          </a:p>
          <a:p>
            <a:pPr indent="0" lvl="0" marL="457200" marR="0" rtl="0" algn="l">
              <a:lnSpc>
                <a:spcPct val="100000"/>
              </a:lnSpc>
              <a:spcBef>
                <a:spcPts val="0"/>
              </a:spcBef>
              <a:spcAft>
                <a:spcPts val="0"/>
              </a:spcAft>
              <a:buNone/>
            </a:pPr>
            <a:r>
              <a:t/>
            </a:r>
            <a:endParaRPr sz="2400">
              <a:solidFill>
                <a:srgbClr val="2D3B45"/>
              </a:solidFill>
              <a:latin typeface="Century Gothic"/>
              <a:ea typeface="Century Gothic"/>
              <a:cs typeface="Century Gothic"/>
              <a:sym typeface="Century Gothic"/>
            </a:endParaRPr>
          </a:p>
          <a:p>
            <a:pPr indent="-317500" lvl="0" marL="457200" marR="0" rtl="0" algn="l">
              <a:lnSpc>
                <a:spcPct val="100000"/>
              </a:lnSpc>
              <a:spcBef>
                <a:spcPts val="0"/>
              </a:spcBef>
              <a:spcAft>
                <a:spcPts val="0"/>
              </a:spcAft>
              <a:buClr>
                <a:srgbClr val="2D3B45"/>
              </a:buClr>
              <a:buSzPts val="1400"/>
              <a:buFont typeface="Century Gothic"/>
              <a:buChar char="●"/>
            </a:pPr>
            <a:r>
              <a:rPr lang="en-US" sz="2400">
                <a:solidFill>
                  <a:srgbClr val="2D3B45"/>
                </a:solidFill>
                <a:latin typeface="Century Gothic"/>
                <a:ea typeface="Century Gothic"/>
                <a:cs typeface="Century Gothic"/>
                <a:sym typeface="Century Gothic"/>
              </a:rPr>
              <a:t>MI is meant to be a </a:t>
            </a:r>
            <a:r>
              <a:rPr b="1" lang="en-US" sz="2400">
                <a:solidFill>
                  <a:srgbClr val="2D3B45"/>
                </a:solidFill>
                <a:latin typeface="Century Gothic"/>
                <a:ea typeface="Century Gothic"/>
                <a:cs typeface="Century Gothic"/>
                <a:sym typeface="Century Gothic"/>
              </a:rPr>
              <a:t>guiding</a:t>
            </a:r>
            <a:r>
              <a:rPr b="1" lang="en-US" sz="2400">
                <a:solidFill>
                  <a:srgbClr val="2D3B45"/>
                </a:solidFill>
                <a:latin typeface="Century Gothic"/>
                <a:ea typeface="Century Gothic"/>
                <a:cs typeface="Century Gothic"/>
                <a:sym typeface="Century Gothic"/>
              </a:rPr>
              <a:t> experience</a:t>
            </a:r>
            <a:r>
              <a:rPr lang="en-US" sz="2400">
                <a:solidFill>
                  <a:srgbClr val="2D3B45"/>
                </a:solidFill>
                <a:latin typeface="Century Gothic"/>
                <a:ea typeface="Century Gothic"/>
                <a:cs typeface="Century Gothic"/>
                <a:sym typeface="Century Gothic"/>
              </a:rPr>
              <a:t> in partnership with the employee;</a:t>
            </a:r>
            <a:endParaRPr sz="2400">
              <a:solidFill>
                <a:srgbClr val="2D3B45"/>
              </a:solidFill>
              <a:latin typeface="Century Gothic"/>
              <a:ea typeface="Century Gothic"/>
              <a:cs typeface="Century Gothic"/>
              <a:sym typeface="Century Gothic"/>
            </a:endParaRPr>
          </a:p>
          <a:p>
            <a:pPr indent="0" lvl="0" marL="457200" marR="0" rtl="0" algn="l">
              <a:lnSpc>
                <a:spcPct val="100000"/>
              </a:lnSpc>
              <a:spcBef>
                <a:spcPts val="0"/>
              </a:spcBef>
              <a:spcAft>
                <a:spcPts val="0"/>
              </a:spcAft>
              <a:buNone/>
            </a:pPr>
            <a:r>
              <a:t/>
            </a:r>
            <a:endParaRPr sz="2400">
              <a:solidFill>
                <a:srgbClr val="2D3B45"/>
              </a:solidFill>
              <a:latin typeface="Century Gothic"/>
              <a:ea typeface="Century Gothic"/>
              <a:cs typeface="Century Gothic"/>
              <a:sym typeface="Century Gothic"/>
            </a:endParaRPr>
          </a:p>
          <a:p>
            <a:pPr indent="-317500" lvl="0" marL="457200" marR="0" rtl="0" algn="l">
              <a:lnSpc>
                <a:spcPct val="100000"/>
              </a:lnSpc>
              <a:spcBef>
                <a:spcPts val="0"/>
              </a:spcBef>
              <a:spcAft>
                <a:spcPts val="0"/>
              </a:spcAft>
              <a:buClr>
                <a:srgbClr val="2D3B45"/>
              </a:buClr>
              <a:buSzPts val="1400"/>
              <a:buFont typeface="Century Gothic"/>
              <a:buChar char="●"/>
            </a:pPr>
            <a:r>
              <a:rPr lang="en-US" sz="2400">
                <a:solidFill>
                  <a:srgbClr val="2D3B45"/>
                </a:solidFill>
                <a:latin typeface="Century Gothic"/>
                <a:ea typeface="Century Gothic"/>
                <a:cs typeface="Century Gothic"/>
                <a:sym typeface="Century Gothic"/>
              </a:rPr>
              <a:t>MI is intended to address </a:t>
            </a:r>
            <a:r>
              <a:rPr b="1" lang="en-US" sz="2400">
                <a:solidFill>
                  <a:srgbClr val="2D3B45"/>
                </a:solidFill>
                <a:latin typeface="Century Gothic"/>
                <a:ea typeface="Century Gothic"/>
                <a:cs typeface="Century Gothic"/>
                <a:sym typeface="Century Gothic"/>
              </a:rPr>
              <a:t>workplace performance</a:t>
            </a:r>
            <a:r>
              <a:rPr lang="en-US" sz="2400">
                <a:solidFill>
                  <a:srgbClr val="2D3B45"/>
                </a:solidFill>
                <a:latin typeface="Century Gothic"/>
                <a:ea typeface="Century Gothic"/>
                <a:cs typeface="Century Gothic"/>
                <a:sym typeface="Century Gothic"/>
              </a:rPr>
              <a:t> and </a:t>
            </a:r>
            <a:r>
              <a:rPr b="1" lang="en-US" sz="2400">
                <a:solidFill>
                  <a:srgbClr val="2D3B45"/>
                </a:solidFill>
                <a:latin typeface="Century Gothic"/>
                <a:ea typeface="Century Gothic"/>
                <a:cs typeface="Century Gothic"/>
                <a:sym typeface="Century Gothic"/>
              </a:rPr>
              <a:t>behavior</a:t>
            </a:r>
            <a:r>
              <a:rPr lang="en-US" sz="2400">
                <a:solidFill>
                  <a:srgbClr val="2D3B45"/>
                </a:solidFill>
                <a:latin typeface="Century Gothic"/>
                <a:ea typeface="Century Gothic"/>
                <a:cs typeface="Century Gothic"/>
                <a:sym typeface="Century Gothic"/>
              </a:rPr>
              <a:t> problems</a:t>
            </a:r>
            <a:endParaRPr sz="2400">
              <a:solidFill>
                <a:srgbClr val="2D3B45"/>
              </a:solidFill>
              <a:latin typeface="Century Gothic"/>
              <a:ea typeface="Century Gothic"/>
              <a:cs typeface="Century Gothic"/>
              <a:sym typeface="Century Gothic"/>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g159acd6d03a_0_108"/>
          <p:cNvSpPr txBox="1"/>
          <p:nvPr/>
        </p:nvSpPr>
        <p:spPr>
          <a:xfrm>
            <a:off x="804334" y="1825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dk1"/>
              </a:buClr>
              <a:buSzPts val="2000"/>
              <a:buFont typeface="Century Gothic"/>
              <a:buNone/>
            </a:pPr>
            <a:r>
              <a:rPr b="0" i="0" lang="en-US" sz="2000" u="none" cap="none" strike="noStrike">
                <a:solidFill>
                  <a:schemeClr val="dk1"/>
                </a:solidFill>
                <a:latin typeface="Century Gothic"/>
                <a:ea typeface="Century Gothic"/>
                <a:cs typeface="Century Gothic"/>
                <a:sym typeface="Century Gothic"/>
              </a:rPr>
              <a:t>Module 1</a:t>
            </a:r>
            <a:br>
              <a:rPr b="0" i="0" lang="en-US" sz="4400" u="none" cap="none" strike="noStrike">
                <a:solidFill>
                  <a:schemeClr val="dk1"/>
                </a:solidFill>
                <a:latin typeface="Century Gothic"/>
                <a:ea typeface="Century Gothic"/>
                <a:cs typeface="Century Gothic"/>
                <a:sym typeface="Century Gothic"/>
              </a:rPr>
            </a:br>
            <a:r>
              <a:rPr b="0" i="0" lang="en-US" sz="4400" u="none" cap="none" strike="noStrike">
                <a:solidFill>
                  <a:schemeClr val="dk1"/>
                </a:solidFill>
                <a:latin typeface="Century Gothic"/>
                <a:ea typeface="Century Gothic"/>
                <a:cs typeface="Century Gothic"/>
                <a:sym typeface="Century Gothic"/>
              </a:rPr>
              <a:t>Determine if MI should be used</a:t>
            </a:r>
            <a:endParaRPr b="0" i="0" sz="4400" u="none" cap="none" strike="noStrike">
              <a:solidFill>
                <a:schemeClr val="dk1"/>
              </a:solidFill>
              <a:latin typeface="Century Gothic"/>
              <a:ea typeface="Century Gothic"/>
              <a:cs typeface="Century Gothic"/>
              <a:sym typeface="Century Gothic"/>
            </a:endParaRPr>
          </a:p>
        </p:txBody>
      </p:sp>
      <p:sp>
        <p:nvSpPr>
          <p:cNvPr id="227" name="Google Shape;227;g159acd6d03a_0_108"/>
          <p:cNvSpPr txBox="1"/>
          <p:nvPr/>
        </p:nvSpPr>
        <p:spPr>
          <a:xfrm>
            <a:off x="855133" y="1001076"/>
            <a:ext cx="9427200" cy="4002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2000"/>
              <a:buFont typeface="Arial"/>
              <a:buNone/>
            </a:pPr>
            <a:r>
              <a:rPr lang="en-US" sz="2000">
                <a:solidFill>
                  <a:srgbClr val="FF0000"/>
                </a:solidFill>
                <a:latin typeface="Century Gothic"/>
                <a:ea typeface="Century Gothic"/>
                <a:cs typeface="Century Gothic"/>
                <a:sym typeface="Century Gothic"/>
              </a:rPr>
              <a:t>Lesson 2: Decide whether MI is appropriate for specific situations</a:t>
            </a:r>
            <a:endParaRPr b="0" i="0" sz="1400" u="none" cap="none" strike="noStrike">
              <a:solidFill>
                <a:srgbClr val="FF0000"/>
              </a:solidFill>
              <a:latin typeface="Arial"/>
              <a:ea typeface="Arial"/>
              <a:cs typeface="Arial"/>
              <a:sym typeface="Arial"/>
            </a:endParaRPr>
          </a:p>
        </p:txBody>
      </p:sp>
      <p:pic>
        <p:nvPicPr>
          <p:cNvPr descr="Icon&#10;&#10;Description automatically generated" id="228" name="Google Shape;228;g159acd6d03a_0_108"/>
          <p:cNvPicPr preferRelativeResize="0"/>
          <p:nvPr/>
        </p:nvPicPr>
        <p:blipFill rotWithShape="1">
          <a:blip r:embed="rId3">
            <a:alphaModFix/>
          </a:blip>
          <a:srcRect b="0" l="0" r="0" t="0"/>
          <a:stretch/>
        </p:blipFill>
        <p:spPr>
          <a:xfrm>
            <a:off x="804334" y="2673146"/>
            <a:ext cx="1826154" cy="1826154"/>
          </a:xfrm>
          <a:prstGeom prst="rect">
            <a:avLst/>
          </a:prstGeom>
          <a:noFill/>
          <a:ln>
            <a:noFill/>
          </a:ln>
        </p:spPr>
      </p:pic>
      <p:sp>
        <p:nvSpPr>
          <p:cNvPr id="229" name="Google Shape;229;g159acd6d03a_0_108"/>
          <p:cNvSpPr txBox="1"/>
          <p:nvPr/>
        </p:nvSpPr>
        <p:spPr>
          <a:xfrm>
            <a:off x="3877733" y="2308533"/>
            <a:ext cx="67395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lang="en-US" sz="3600">
                <a:solidFill>
                  <a:schemeClr val="dk1"/>
                </a:solidFill>
                <a:latin typeface="Century Gothic"/>
                <a:ea typeface="Century Gothic"/>
                <a:cs typeface="Century Gothic"/>
                <a:sym typeface="Century Gothic"/>
              </a:rPr>
              <a:t>Is MI appropriate?</a:t>
            </a:r>
            <a:endParaRPr b="0" i="0" sz="1400" u="none" cap="none" strike="noStrike">
              <a:solidFill>
                <a:srgbClr val="000000"/>
              </a:solidFill>
              <a:latin typeface="Arial"/>
              <a:ea typeface="Arial"/>
              <a:cs typeface="Arial"/>
              <a:sym typeface="Arial"/>
            </a:endParaRPr>
          </a:p>
        </p:txBody>
      </p:sp>
      <p:sp>
        <p:nvSpPr>
          <p:cNvPr id="230" name="Google Shape;230;g159acd6d03a_0_108"/>
          <p:cNvSpPr txBox="1"/>
          <p:nvPr/>
        </p:nvSpPr>
        <p:spPr>
          <a:xfrm>
            <a:off x="3877733" y="3155472"/>
            <a:ext cx="7169700" cy="2031900"/>
          </a:xfrm>
          <a:prstGeom prst="rect">
            <a:avLst/>
          </a:prstGeom>
          <a:noFill/>
          <a:ln>
            <a:noFill/>
          </a:ln>
        </p:spPr>
        <p:txBody>
          <a:bodyPr anchorCtr="0" anchor="t" bIns="45700" lIns="91425" spcFirstLastPara="1" rIns="91425" wrap="square" tIns="45700">
            <a:spAutoFit/>
          </a:bodyPr>
          <a:lstStyle/>
          <a:p>
            <a:pPr indent="-342900" lvl="0" marL="457200" marR="0" rtl="0" algn="l">
              <a:lnSpc>
                <a:spcPct val="100000"/>
              </a:lnSpc>
              <a:spcBef>
                <a:spcPts val="0"/>
              </a:spcBef>
              <a:spcAft>
                <a:spcPts val="0"/>
              </a:spcAft>
              <a:buClr>
                <a:srgbClr val="2D3B45"/>
              </a:buClr>
              <a:buSzPts val="1800"/>
              <a:buFont typeface="Century Gothic"/>
              <a:buChar char="●"/>
            </a:pPr>
            <a:r>
              <a:rPr b="0" i="0" lang="en-US" sz="1800" u="none" cap="none" strike="noStrike">
                <a:solidFill>
                  <a:srgbClr val="2D3B45"/>
                </a:solidFill>
                <a:latin typeface="Century Gothic"/>
                <a:ea typeface="Century Gothic"/>
                <a:cs typeface="Century Gothic"/>
                <a:sym typeface="Century Gothic"/>
              </a:rPr>
              <a:t>Participant guide page </a:t>
            </a:r>
            <a:r>
              <a:rPr lang="en-US" sz="1800">
                <a:solidFill>
                  <a:srgbClr val="2D3B45"/>
                </a:solidFill>
                <a:latin typeface="Century Gothic"/>
                <a:ea typeface="Century Gothic"/>
                <a:cs typeface="Century Gothic"/>
                <a:sym typeface="Century Gothic"/>
              </a:rPr>
              <a:t>4</a:t>
            </a:r>
            <a:r>
              <a:rPr b="0" i="0" lang="en-US" sz="1800" u="none" cap="none" strike="noStrike">
                <a:solidFill>
                  <a:srgbClr val="2D3B45"/>
                </a:solidFill>
                <a:latin typeface="Century Gothic"/>
                <a:ea typeface="Century Gothic"/>
                <a:cs typeface="Century Gothic"/>
                <a:sym typeface="Century Gothic"/>
              </a:rPr>
              <a:t> </a:t>
            </a:r>
            <a:endParaRPr b="0" i="0" sz="1800" u="none" cap="none" strike="noStrike">
              <a:solidFill>
                <a:srgbClr val="2D3B45"/>
              </a:solidFill>
              <a:latin typeface="Century Gothic"/>
              <a:ea typeface="Century Gothic"/>
              <a:cs typeface="Century Gothic"/>
              <a:sym typeface="Century Gothic"/>
            </a:endParaRPr>
          </a:p>
          <a:p>
            <a:pPr indent="-342900" lvl="0" marL="457200" marR="0" rtl="0" algn="l">
              <a:lnSpc>
                <a:spcPct val="100000"/>
              </a:lnSpc>
              <a:spcBef>
                <a:spcPts val="0"/>
              </a:spcBef>
              <a:spcAft>
                <a:spcPts val="0"/>
              </a:spcAft>
              <a:buClr>
                <a:srgbClr val="2D3B45"/>
              </a:buClr>
              <a:buSzPts val="1800"/>
              <a:buFont typeface="Century Gothic"/>
              <a:buChar char="●"/>
            </a:pPr>
            <a:r>
              <a:rPr lang="en-US" sz="1800">
                <a:solidFill>
                  <a:srgbClr val="2D3B45"/>
                </a:solidFill>
                <a:latin typeface="Century Gothic"/>
                <a:ea typeface="Century Gothic"/>
                <a:cs typeface="Century Gothic"/>
                <a:sym typeface="Century Gothic"/>
              </a:rPr>
              <a:t>Discuss each of the scenarios with your partner</a:t>
            </a:r>
            <a:endParaRPr b="0" i="0" sz="1800" u="none" cap="none" strike="noStrike">
              <a:solidFill>
                <a:srgbClr val="2D3B45"/>
              </a:solidFill>
              <a:latin typeface="Century Gothic"/>
              <a:ea typeface="Century Gothic"/>
              <a:cs typeface="Century Gothic"/>
              <a:sym typeface="Century Gothic"/>
            </a:endParaRPr>
          </a:p>
          <a:p>
            <a:pPr indent="-342900" lvl="0" marL="457200" marR="0" rtl="0" algn="l">
              <a:lnSpc>
                <a:spcPct val="100000"/>
              </a:lnSpc>
              <a:spcBef>
                <a:spcPts val="0"/>
              </a:spcBef>
              <a:spcAft>
                <a:spcPts val="0"/>
              </a:spcAft>
              <a:buClr>
                <a:srgbClr val="2D3B45"/>
              </a:buClr>
              <a:buSzPts val="1800"/>
              <a:buFont typeface="Century Gothic"/>
              <a:buChar char="●"/>
            </a:pPr>
            <a:r>
              <a:rPr lang="en-US" sz="1800">
                <a:solidFill>
                  <a:srgbClr val="2D3B45"/>
                </a:solidFill>
                <a:latin typeface="Century Gothic"/>
                <a:ea typeface="Century Gothic"/>
                <a:cs typeface="Century Gothic"/>
                <a:sym typeface="Century Gothic"/>
              </a:rPr>
              <a:t>Decide whether MI is appropriate for each scenario by circling “yes” or “no”.</a:t>
            </a:r>
            <a:endParaRPr sz="1800">
              <a:solidFill>
                <a:srgbClr val="2D3B45"/>
              </a:solidFill>
              <a:latin typeface="Century Gothic"/>
              <a:ea typeface="Century Gothic"/>
              <a:cs typeface="Century Gothic"/>
              <a:sym typeface="Century Gothic"/>
            </a:endParaRPr>
          </a:p>
          <a:p>
            <a:pPr indent="-342900" lvl="0" marL="457200" marR="0" rtl="0" algn="l">
              <a:lnSpc>
                <a:spcPct val="100000"/>
              </a:lnSpc>
              <a:spcBef>
                <a:spcPts val="0"/>
              </a:spcBef>
              <a:spcAft>
                <a:spcPts val="0"/>
              </a:spcAft>
              <a:buClr>
                <a:srgbClr val="2D3B45"/>
              </a:buClr>
              <a:buSzPts val="1800"/>
              <a:buFont typeface="Century Gothic"/>
              <a:buChar char="●"/>
            </a:pPr>
            <a:r>
              <a:rPr lang="en-US" sz="1800">
                <a:solidFill>
                  <a:srgbClr val="2D3B45"/>
                </a:solidFill>
                <a:latin typeface="Century Gothic"/>
                <a:ea typeface="Century Gothic"/>
                <a:cs typeface="Century Gothic"/>
                <a:sym typeface="Century Gothic"/>
              </a:rPr>
              <a:t>Provide your reasoning for each choice.</a:t>
            </a:r>
            <a:endParaRPr sz="1800">
              <a:solidFill>
                <a:srgbClr val="2D3B45"/>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D3B45"/>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31" name="Google Shape;231;g159acd6d03a_0_108"/>
          <p:cNvSpPr txBox="1"/>
          <p:nvPr/>
        </p:nvSpPr>
        <p:spPr>
          <a:xfrm>
            <a:off x="3404835" y="4943071"/>
            <a:ext cx="7315200" cy="1200600"/>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rgbClr val="2D3B45"/>
              </a:buClr>
              <a:buSzPts val="1800"/>
              <a:buFont typeface="Calibri"/>
              <a:buAutoNum type="arabicPeriod"/>
            </a:pPr>
            <a:r>
              <a:rPr lang="en-US" sz="1800">
                <a:solidFill>
                  <a:srgbClr val="2D3B45"/>
                </a:solidFill>
                <a:latin typeface="Century Gothic"/>
                <a:ea typeface="Century Gothic"/>
                <a:cs typeface="Century Gothic"/>
                <a:sym typeface="Century Gothic"/>
              </a:rPr>
              <a:t>Decide who will be you group spokesperson</a:t>
            </a:r>
            <a:r>
              <a:rPr b="0" i="0" lang="en-US" sz="1800" u="none" cap="none" strike="noStrike">
                <a:solidFill>
                  <a:srgbClr val="2D3B45"/>
                </a:solidFill>
                <a:latin typeface="Century Gothic"/>
                <a:ea typeface="Century Gothic"/>
                <a:cs typeface="Century Gothic"/>
                <a:sym typeface="Century Gothic"/>
              </a:rPr>
              <a:t>.</a:t>
            </a:r>
            <a:endParaRPr b="0" i="0" sz="1800" u="none" cap="none" strike="noStrike">
              <a:solidFill>
                <a:srgbClr val="2D3B45"/>
              </a:solidFill>
              <a:latin typeface="Century Gothic"/>
              <a:ea typeface="Century Gothic"/>
              <a:cs typeface="Century Gothic"/>
              <a:sym typeface="Century Gothic"/>
            </a:endParaRPr>
          </a:p>
          <a:p>
            <a:pPr indent="0" lvl="0" marL="457200" marR="0" rtl="0" algn="l">
              <a:lnSpc>
                <a:spcPct val="100000"/>
              </a:lnSpc>
              <a:spcBef>
                <a:spcPts val="0"/>
              </a:spcBef>
              <a:spcAft>
                <a:spcPts val="0"/>
              </a:spcAft>
              <a:buNone/>
            </a:pPr>
            <a:r>
              <a:t/>
            </a:r>
            <a:endParaRPr sz="1800">
              <a:solidFill>
                <a:srgbClr val="2D3B45"/>
              </a:solidFill>
              <a:latin typeface="Century Gothic"/>
              <a:ea typeface="Century Gothic"/>
              <a:cs typeface="Century Gothic"/>
              <a:sym typeface="Century Gothic"/>
            </a:endParaRPr>
          </a:p>
          <a:p>
            <a:pPr indent="-342900" lvl="0" marL="342900" marR="0" rtl="0" algn="l">
              <a:lnSpc>
                <a:spcPct val="100000"/>
              </a:lnSpc>
              <a:spcBef>
                <a:spcPts val="0"/>
              </a:spcBef>
              <a:spcAft>
                <a:spcPts val="0"/>
              </a:spcAft>
              <a:buClr>
                <a:srgbClr val="2D3B45"/>
              </a:buClr>
              <a:buSzPts val="1800"/>
              <a:buFont typeface="Century Gothic"/>
              <a:buAutoNum type="arabicPeriod"/>
            </a:pPr>
            <a:r>
              <a:rPr lang="en-US" sz="1800">
                <a:solidFill>
                  <a:srgbClr val="2D3B45"/>
                </a:solidFill>
                <a:latin typeface="Century Gothic"/>
                <a:ea typeface="Century Gothic"/>
                <a:cs typeface="Century Gothic"/>
                <a:sym typeface="Century Gothic"/>
              </a:rPr>
              <a:t>Be prepared to share your answers with the class.</a:t>
            </a:r>
            <a:endParaRPr sz="1800">
              <a:solidFill>
                <a:srgbClr val="2D3B45"/>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g159acd6d03a_0_119"/>
          <p:cNvSpPr txBox="1"/>
          <p:nvPr/>
        </p:nvSpPr>
        <p:spPr>
          <a:xfrm>
            <a:off x="804334" y="1825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dk1"/>
              </a:buClr>
              <a:buSzPts val="2000"/>
              <a:buFont typeface="Century Gothic"/>
              <a:buNone/>
            </a:pPr>
            <a:r>
              <a:rPr b="0" i="0" lang="en-US" sz="2000" u="none" cap="none" strike="noStrike">
                <a:solidFill>
                  <a:schemeClr val="dk1"/>
                </a:solidFill>
                <a:latin typeface="Century Gothic"/>
                <a:ea typeface="Century Gothic"/>
                <a:cs typeface="Century Gothic"/>
                <a:sym typeface="Century Gothic"/>
              </a:rPr>
              <a:t>Module 1</a:t>
            </a:r>
            <a:br>
              <a:rPr b="0" i="0" lang="en-US" sz="4400" u="none" cap="none" strike="noStrike">
                <a:solidFill>
                  <a:schemeClr val="dk1"/>
                </a:solidFill>
                <a:latin typeface="Century Gothic"/>
                <a:ea typeface="Century Gothic"/>
                <a:cs typeface="Century Gothic"/>
                <a:sym typeface="Century Gothic"/>
              </a:rPr>
            </a:br>
            <a:r>
              <a:rPr b="0" i="0" lang="en-US" sz="4400" u="none" cap="none" strike="noStrike">
                <a:solidFill>
                  <a:schemeClr val="dk1"/>
                </a:solidFill>
                <a:latin typeface="Century Gothic"/>
                <a:ea typeface="Century Gothic"/>
                <a:cs typeface="Century Gothic"/>
                <a:sym typeface="Century Gothic"/>
              </a:rPr>
              <a:t>Determine if MI should be used</a:t>
            </a:r>
            <a:endParaRPr b="0" i="0" sz="4400" u="none" cap="none" strike="noStrike">
              <a:solidFill>
                <a:schemeClr val="dk1"/>
              </a:solidFill>
              <a:latin typeface="Century Gothic"/>
              <a:ea typeface="Century Gothic"/>
              <a:cs typeface="Century Gothic"/>
              <a:sym typeface="Century Gothic"/>
            </a:endParaRPr>
          </a:p>
        </p:txBody>
      </p:sp>
      <p:sp>
        <p:nvSpPr>
          <p:cNvPr id="237" name="Google Shape;237;g159acd6d03a_0_119"/>
          <p:cNvSpPr txBox="1"/>
          <p:nvPr/>
        </p:nvSpPr>
        <p:spPr>
          <a:xfrm>
            <a:off x="855133" y="1001076"/>
            <a:ext cx="9427200" cy="4002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2000"/>
              <a:buFont typeface="Arial"/>
              <a:buNone/>
            </a:pPr>
            <a:r>
              <a:rPr lang="en-US" sz="2000">
                <a:solidFill>
                  <a:srgbClr val="FF0000"/>
                </a:solidFill>
                <a:latin typeface="Century Gothic"/>
                <a:ea typeface="Century Gothic"/>
                <a:cs typeface="Century Gothic"/>
                <a:sym typeface="Century Gothic"/>
              </a:rPr>
              <a:t>Lesson 2: Decide whether MI is appropriate for specific situations</a:t>
            </a:r>
            <a:endParaRPr b="0" i="0" sz="1400" u="none" cap="none" strike="noStrike">
              <a:solidFill>
                <a:srgbClr val="FF0000"/>
              </a:solidFill>
              <a:latin typeface="Arial"/>
              <a:ea typeface="Arial"/>
              <a:cs typeface="Arial"/>
              <a:sym typeface="Arial"/>
            </a:endParaRPr>
          </a:p>
        </p:txBody>
      </p:sp>
      <p:pic>
        <p:nvPicPr>
          <p:cNvPr descr="A picture containing text, monitor, close, screenshot&#10;&#10;Description automatically generated" id="238" name="Google Shape;238;g159acd6d03a_0_119"/>
          <p:cNvPicPr preferRelativeResize="0"/>
          <p:nvPr/>
        </p:nvPicPr>
        <p:blipFill rotWithShape="1">
          <a:blip r:embed="rId3">
            <a:alphaModFix/>
          </a:blip>
          <a:srcRect b="0" l="0" r="0" t="0"/>
          <a:stretch/>
        </p:blipFill>
        <p:spPr>
          <a:xfrm>
            <a:off x="6308012" y="2960423"/>
            <a:ext cx="2669117" cy="2104496"/>
          </a:xfrm>
          <a:prstGeom prst="rect">
            <a:avLst/>
          </a:prstGeom>
          <a:noFill/>
          <a:ln>
            <a:noFill/>
          </a:ln>
        </p:spPr>
      </p:pic>
      <p:sp>
        <p:nvSpPr>
          <p:cNvPr id="239" name="Google Shape;239;g159acd6d03a_0_119"/>
          <p:cNvSpPr txBox="1"/>
          <p:nvPr/>
        </p:nvSpPr>
        <p:spPr>
          <a:xfrm>
            <a:off x="2159001" y="3419507"/>
            <a:ext cx="6510900" cy="769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0" i="0" lang="en-US" sz="4400" u="none" cap="none" strike="noStrike">
                <a:solidFill>
                  <a:schemeClr val="dk1"/>
                </a:solidFill>
                <a:latin typeface="Century Gothic"/>
                <a:ea typeface="Century Gothic"/>
                <a:cs typeface="Century Gothic"/>
                <a:sym typeface="Century Gothic"/>
              </a:rPr>
              <a:t>DISCUSSION</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pic>
        <p:nvPicPr>
          <p:cNvPr descr="Two people looking at a book&#10;&#10;Description automatically generated with low confidence" id="94" name="Google Shape;94;p2"/>
          <p:cNvPicPr preferRelativeResize="0"/>
          <p:nvPr>
            <p:ph idx="1" type="body"/>
          </p:nvPr>
        </p:nvPicPr>
        <p:blipFill rotWithShape="1">
          <a:blip r:embed="rId3">
            <a:alphaModFix/>
          </a:blip>
          <a:srcRect b="0" l="0" r="0" t="0"/>
          <a:stretch/>
        </p:blipFill>
        <p:spPr>
          <a:xfrm>
            <a:off x="5385196" y="2141537"/>
            <a:ext cx="6527007" cy="4351338"/>
          </a:xfrm>
          <a:prstGeom prst="rect">
            <a:avLst/>
          </a:prstGeom>
          <a:noFill/>
          <a:ln>
            <a:noFill/>
          </a:ln>
        </p:spPr>
      </p:pic>
      <p:sp>
        <p:nvSpPr>
          <p:cNvPr id="95" name="Google Shape;95;p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entury Gothic"/>
              <a:buNone/>
            </a:pPr>
            <a:r>
              <a:rPr lang="en-US">
                <a:latin typeface="Century Gothic"/>
                <a:ea typeface="Century Gothic"/>
                <a:cs typeface="Century Gothic"/>
                <a:sym typeface="Century Gothic"/>
              </a:rPr>
              <a:t>Welcome!</a:t>
            </a:r>
            <a:endParaRPr/>
          </a:p>
        </p:txBody>
      </p:sp>
      <p:sp>
        <p:nvSpPr>
          <p:cNvPr id="96" name="Google Shape;96;p2"/>
          <p:cNvSpPr txBox="1"/>
          <p:nvPr/>
        </p:nvSpPr>
        <p:spPr>
          <a:xfrm>
            <a:off x="838200" y="2609850"/>
            <a:ext cx="4547100" cy="2555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Century Gothic"/>
                <a:ea typeface="Century Gothic"/>
                <a:cs typeface="Century Gothic"/>
                <a:sym typeface="Century Gothic"/>
              </a:rPr>
              <a:t>Getting started:</a:t>
            </a:r>
            <a:endParaRPr b="0" i="0" sz="2000" u="none" cap="none" strike="noStrike">
              <a:solidFill>
                <a:srgbClr val="000000"/>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Century Gothic"/>
              <a:ea typeface="Century Gothic"/>
              <a:cs typeface="Century Gothic"/>
              <a:sym typeface="Century Gothic"/>
            </a:endParaRPr>
          </a:p>
          <a:p>
            <a:pPr indent="-342900" lvl="0" marL="342900" marR="0" rtl="0" algn="l">
              <a:lnSpc>
                <a:spcPct val="100000"/>
              </a:lnSpc>
              <a:spcBef>
                <a:spcPts val="0"/>
              </a:spcBef>
              <a:spcAft>
                <a:spcPts val="0"/>
              </a:spcAft>
              <a:buClr>
                <a:schemeClr val="dk1"/>
              </a:buClr>
              <a:buSzPts val="2000"/>
              <a:buFont typeface="Arial"/>
              <a:buChar char="•"/>
            </a:pPr>
            <a:r>
              <a:rPr b="0" i="0" lang="en-US" sz="2000" u="none" cap="none" strike="noStrike">
                <a:solidFill>
                  <a:schemeClr val="dk1"/>
                </a:solidFill>
                <a:latin typeface="Century Gothic"/>
                <a:ea typeface="Century Gothic"/>
                <a:cs typeface="Century Gothic"/>
                <a:sym typeface="Century Gothic"/>
              </a:rPr>
              <a:t>Introduction</a:t>
            </a:r>
            <a:endParaRPr b="0" i="0" sz="2000" u="none" cap="none" strike="noStrike">
              <a:solidFill>
                <a:srgbClr val="000000"/>
              </a:solidFill>
              <a:latin typeface="Century Gothic"/>
              <a:ea typeface="Century Gothic"/>
              <a:cs typeface="Century Gothic"/>
              <a:sym typeface="Century Gothic"/>
            </a:endParaRPr>
          </a:p>
          <a:p>
            <a:pPr indent="-342900" lvl="0" marL="342900" marR="0" rtl="0" algn="l">
              <a:lnSpc>
                <a:spcPct val="100000"/>
              </a:lnSpc>
              <a:spcBef>
                <a:spcPts val="0"/>
              </a:spcBef>
              <a:spcAft>
                <a:spcPts val="0"/>
              </a:spcAft>
              <a:buClr>
                <a:schemeClr val="dk1"/>
              </a:buClr>
              <a:buSzPts val="2000"/>
              <a:buFont typeface="Arial"/>
              <a:buChar char="•"/>
            </a:pPr>
            <a:r>
              <a:rPr b="0" i="0" lang="en-US" sz="2000" u="none" cap="none" strike="noStrike">
                <a:solidFill>
                  <a:schemeClr val="dk1"/>
                </a:solidFill>
                <a:latin typeface="Century Gothic"/>
                <a:ea typeface="Century Gothic"/>
                <a:cs typeface="Century Gothic"/>
                <a:sym typeface="Century Gothic"/>
              </a:rPr>
              <a:t>Your </a:t>
            </a:r>
            <a:r>
              <a:rPr lang="en-US" sz="2000">
                <a:solidFill>
                  <a:schemeClr val="dk1"/>
                </a:solidFill>
                <a:latin typeface="Century Gothic"/>
                <a:ea typeface="Century Gothic"/>
                <a:cs typeface="Century Gothic"/>
                <a:sym typeface="Century Gothic"/>
              </a:rPr>
              <a:t>skills</a:t>
            </a:r>
            <a:endParaRPr b="0" i="0" sz="2000" u="none" cap="none" strike="noStrike">
              <a:solidFill>
                <a:srgbClr val="000000"/>
              </a:solidFill>
              <a:latin typeface="Century Gothic"/>
              <a:ea typeface="Century Gothic"/>
              <a:cs typeface="Century Gothic"/>
              <a:sym typeface="Century Gothic"/>
            </a:endParaRPr>
          </a:p>
          <a:p>
            <a:pPr indent="-342900" lvl="0" marL="342900" marR="0" rtl="0" algn="l">
              <a:lnSpc>
                <a:spcPct val="100000"/>
              </a:lnSpc>
              <a:spcBef>
                <a:spcPts val="0"/>
              </a:spcBef>
              <a:spcAft>
                <a:spcPts val="0"/>
              </a:spcAft>
              <a:buClr>
                <a:schemeClr val="dk1"/>
              </a:buClr>
              <a:buSzPts val="2000"/>
              <a:buFont typeface="Arial"/>
              <a:buChar char="•"/>
            </a:pPr>
            <a:r>
              <a:rPr b="0" i="0" lang="en-US" sz="2000" u="none" cap="none" strike="noStrike">
                <a:solidFill>
                  <a:schemeClr val="dk1"/>
                </a:solidFill>
                <a:latin typeface="Century Gothic"/>
                <a:ea typeface="Century Gothic"/>
                <a:cs typeface="Century Gothic"/>
                <a:sym typeface="Century Gothic"/>
              </a:rPr>
              <a:t>Course objectives</a:t>
            </a:r>
            <a:endParaRPr b="0" i="0" sz="2000" u="none" cap="none" strike="noStrike">
              <a:solidFill>
                <a:srgbClr val="000000"/>
              </a:solidFill>
              <a:latin typeface="Century Gothic"/>
              <a:ea typeface="Century Gothic"/>
              <a:cs typeface="Century Gothic"/>
              <a:sym typeface="Century Gothic"/>
            </a:endParaRPr>
          </a:p>
          <a:p>
            <a:pPr indent="-342900" lvl="0" marL="342900" marR="0" rtl="0" algn="l">
              <a:lnSpc>
                <a:spcPct val="100000"/>
              </a:lnSpc>
              <a:spcBef>
                <a:spcPts val="0"/>
              </a:spcBef>
              <a:spcAft>
                <a:spcPts val="0"/>
              </a:spcAft>
              <a:buClr>
                <a:schemeClr val="dk1"/>
              </a:buClr>
              <a:buSzPts val="2000"/>
              <a:buFont typeface="Arial"/>
              <a:buChar char="•"/>
            </a:pPr>
            <a:r>
              <a:rPr b="0" i="0" lang="en-US" sz="2000" u="none" cap="none" strike="noStrike">
                <a:solidFill>
                  <a:schemeClr val="dk1"/>
                </a:solidFill>
                <a:latin typeface="Century Gothic"/>
                <a:ea typeface="Century Gothic"/>
                <a:cs typeface="Century Gothic"/>
                <a:sym typeface="Century Gothic"/>
              </a:rPr>
              <a:t>Modules and Lessons</a:t>
            </a:r>
            <a:endParaRPr b="0" i="0" sz="2000" u="none" cap="none" strike="noStrike">
              <a:solidFill>
                <a:srgbClr val="000000"/>
              </a:solidFill>
              <a:latin typeface="Century Gothic"/>
              <a:ea typeface="Century Gothic"/>
              <a:cs typeface="Century Gothic"/>
              <a:sym typeface="Century Gothic"/>
            </a:endParaRPr>
          </a:p>
          <a:p>
            <a:pPr indent="-342900" lvl="0" marL="342900" marR="0" rtl="0" algn="l">
              <a:lnSpc>
                <a:spcPct val="100000"/>
              </a:lnSpc>
              <a:spcBef>
                <a:spcPts val="0"/>
              </a:spcBef>
              <a:spcAft>
                <a:spcPts val="0"/>
              </a:spcAft>
              <a:buClr>
                <a:schemeClr val="dk1"/>
              </a:buClr>
              <a:buSzPts val="2000"/>
              <a:buFont typeface="Arial"/>
              <a:buChar char="•"/>
            </a:pPr>
            <a:r>
              <a:rPr b="0" i="0" lang="en-US" sz="2000" u="none" cap="none" strike="noStrike">
                <a:solidFill>
                  <a:schemeClr val="dk1"/>
                </a:solidFill>
                <a:latin typeface="Century Gothic"/>
                <a:ea typeface="Century Gothic"/>
                <a:cs typeface="Century Gothic"/>
                <a:sym typeface="Century Gothic"/>
              </a:rPr>
              <a:t>Participant guide</a:t>
            </a:r>
            <a:endParaRPr b="0" i="0" sz="2000" u="none" cap="none" strike="noStrike">
              <a:solidFill>
                <a:srgbClr val="000000"/>
              </a:solidFill>
              <a:latin typeface="Century Gothic"/>
              <a:ea typeface="Century Gothic"/>
              <a:cs typeface="Century Gothic"/>
              <a:sym typeface="Century Gothic"/>
            </a:endParaRPr>
          </a:p>
          <a:p>
            <a:pPr indent="-215900" lvl="0" marL="342900" marR="0" rtl="0" algn="l">
              <a:lnSpc>
                <a:spcPct val="100000"/>
              </a:lnSpc>
              <a:spcBef>
                <a:spcPts val="0"/>
              </a:spcBef>
              <a:spcAft>
                <a:spcPts val="0"/>
              </a:spcAft>
              <a:buClr>
                <a:schemeClr val="dk1"/>
              </a:buClr>
              <a:buSzPts val="2000"/>
              <a:buFont typeface="Arial"/>
              <a:buNone/>
            </a:pPr>
            <a:r>
              <a:t/>
            </a:r>
            <a:endParaRPr b="0" i="0" sz="2000" u="none" cap="none" strike="noStrike">
              <a:solidFill>
                <a:schemeClr val="dk1"/>
              </a:solidFill>
              <a:latin typeface="Century Gothic"/>
              <a:ea typeface="Century Gothic"/>
              <a:cs typeface="Century Gothic"/>
              <a:sym typeface="Century Gothic"/>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8"/>
          <p:cNvSpPr txBox="1"/>
          <p:nvPr>
            <p:ph idx="1" type="body"/>
          </p:nvPr>
        </p:nvSpPr>
        <p:spPr>
          <a:xfrm>
            <a:off x="3486850" y="1825350"/>
            <a:ext cx="8527200" cy="4057500"/>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rPr b="1" lang="en-US" sz="2700"/>
              <a:t>Participant guide:</a:t>
            </a:r>
            <a:r>
              <a:rPr b="1" lang="en-US"/>
              <a:t> Page 6</a:t>
            </a:r>
            <a:endParaRPr b="1"/>
          </a:p>
          <a:p>
            <a:pPr indent="-50800" lvl="0" marL="228600" rtl="0" algn="l">
              <a:lnSpc>
                <a:spcPct val="90000"/>
              </a:lnSpc>
              <a:spcBef>
                <a:spcPts val="0"/>
              </a:spcBef>
              <a:spcAft>
                <a:spcPts val="0"/>
              </a:spcAft>
              <a:buClr>
                <a:schemeClr val="dk1"/>
              </a:buClr>
              <a:buSzPts val="2800"/>
              <a:buFont typeface="Arial"/>
              <a:buNone/>
            </a:pPr>
            <a:r>
              <a:t/>
            </a:r>
            <a:endParaRPr/>
          </a:p>
          <a:p>
            <a:pPr indent="-50800" lvl="0" marL="228600" rtl="0" algn="l">
              <a:lnSpc>
                <a:spcPct val="90000"/>
              </a:lnSpc>
              <a:spcBef>
                <a:spcPts val="0"/>
              </a:spcBef>
              <a:spcAft>
                <a:spcPts val="0"/>
              </a:spcAft>
              <a:buClr>
                <a:schemeClr val="dk1"/>
              </a:buClr>
              <a:buSzPts val="2800"/>
              <a:buNone/>
            </a:pPr>
            <a:r>
              <a:rPr lang="en-US"/>
              <a:t>Instructions: Read through each of the statements in your </a:t>
            </a:r>
            <a:r>
              <a:rPr lang="en-US" sz="2700"/>
              <a:t>p</a:t>
            </a:r>
            <a:r>
              <a:rPr lang="en-US" sz="2700"/>
              <a:t>articipant guide</a:t>
            </a:r>
            <a:r>
              <a:rPr lang="en-US"/>
              <a:t> and circle “Yes” if the statement is an affirming statement, or circle “No” if it is not an affirming statement.</a:t>
            </a:r>
            <a:endParaRPr/>
          </a:p>
        </p:txBody>
      </p:sp>
      <p:sp>
        <p:nvSpPr>
          <p:cNvPr id="245" name="Google Shape;245;p8"/>
          <p:cNvSpPr txBox="1"/>
          <p:nvPr/>
        </p:nvSpPr>
        <p:spPr>
          <a:xfrm>
            <a:off x="804334" y="1825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dk1"/>
              </a:buClr>
              <a:buSzPts val="2000"/>
              <a:buFont typeface="Century Gothic"/>
              <a:buNone/>
            </a:pPr>
            <a:r>
              <a:rPr b="0" i="0" lang="en-US" sz="2000" u="none" cap="none" strike="noStrike">
                <a:solidFill>
                  <a:schemeClr val="dk1"/>
                </a:solidFill>
                <a:latin typeface="Century Gothic"/>
                <a:ea typeface="Century Gothic"/>
                <a:cs typeface="Century Gothic"/>
                <a:sym typeface="Century Gothic"/>
              </a:rPr>
              <a:t>Module 2</a:t>
            </a:r>
            <a:br>
              <a:rPr b="0" i="0" lang="en-US" sz="4400" u="none" cap="none" strike="noStrike">
                <a:solidFill>
                  <a:schemeClr val="dk1"/>
                </a:solidFill>
                <a:latin typeface="Century Gothic"/>
                <a:ea typeface="Century Gothic"/>
                <a:cs typeface="Century Gothic"/>
                <a:sym typeface="Century Gothic"/>
              </a:rPr>
            </a:br>
            <a:r>
              <a:rPr b="0" i="0" lang="en-US" sz="4400" u="none" cap="none" strike="noStrike">
                <a:solidFill>
                  <a:schemeClr val="dk1"/>
                </a:solidFill>
                <a:latin typeface="Century Gothic"/>
                <a:ea typeface="Century Gothic"/>
                <a:cs typeface="Century Gothic"/>
                <a:sym typeface="Century Gothic"/>
              </a:rPr>
              <a:t>Affirmations</a:t>
            </a:r>
            <a:endParaRPr b="0" i="0" sz="4400" u="none" cap="none" strike="noStrike">
              <a:solidFill>
                <a:schemeClr val="dk1"/>
              </a:solidFill>
              <a:latin typeface="Century Gothic"/>
              <a:ea typeface="Century Gothic"/>
              <a:cs typeface="Century Gothic"/>
              <a:sym typeface="Century Gothic"/>
            </a:endParaRPr>
          </a:p>
        </p:txBody>
      </p:sp>
      <p:sp>
        <p:nvSpPr>
          <p:cNvPr id="246" name="Google Shape;246;p8"/>
          <p:cNvSpPr txBox="1"/>
          <p:nvPr/>
        </p:nvSpPr>
        <p:spPr>
          <a:xfrm>
            <a:off x="855133" y="1001076"/>
            <a:ext cx="9427200" cy="400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FF0000"/>
                </a:solidFill>
                <a:latin typeface="Century Gothic"/>
                <a:ea typeface="Century Gothic"/>
                <a:cs typeface="Century Gothic"/>
                <a:sym typeface="Century Gothic"/>
              </a:rPr>
              <a:t>Lesson 1</a:t>
            </a:r>
            <a:r>
              <a:rPr lang="en-US" sz="2000">
                <a:solidFill>
                  <a:srgbClr val="FF0000"/>
                </a:solidFill>
                <a:latin typeface="Century Gothic"/>
                <a:ea typeface="Century Gothic"/>
                <a:cs typeface="Century Gothic"/>
                <a:sym typeface="Century Gothic"/>
              </a:rPr>
              <a:t>: Identify and affirmative statement</a:t>
            </a:r>
            <a:endParaRPr b="0" i="0" sz="1400" u="none" cap="none" strike="noStrike">
              <a:solidFill>
                <a:srgbClr val="C27BA0"/>
              </a:solidFill>
              <a:latin typeface="Arial"/>
              <a:ea typeface="Arial"/>
              <a:cs typeface="Arial"/>
              <a:sym typeface="Arial"/>
            </a:endParaRPr>
          </a:p>
        </p:txBody>
      </p:sp>
      <p:pic>
        <p:nvPicPr>
          <p:cNvPr descr="Idea with solid fill" id="247" name="Google Shape;247;p8"/>
          <p:cNvPicPr preferRelativeResize="0"/>
          <p:nvPr>
            <p:ph idx="1" type="body"/>
          </p:nvPr>
        </p:nvPicPr>
        <p:blipFill rotWithShape="1">
          <a:blip r:embed="rId3">
            <a:alphaModFix/>
          </a:blip>
          <a:srcRect b="0" l="0" r="0" t="0"/>
          <a:stretch/>
        </p:blipFill>
        <p:spPr>
          <a:xfrm>
            <a:off x="290350" y="2230950"/>
            <a:ext cx="3651900" cy="3651900"/>
          </a:xfrm>
          <a:prstGeom prst="rect">
            <a:avLst/>
          </a:prstGeom>
          <a:noFill/>
          <a:ln cap="flat" cmpd="sng" w="9525">
            <a:solidFill>
              <a:schemeClr val="lt1"/>
            </a:solidFill>
            <a:prstDash val="solid"/>
            <a:round/>
            <a:headEnd len="sm" w="sm" type="none"/>
            <a:tailEnd len="sm" w="sm" type="none"/>
          </a:ln>
        </p:spPr>
      </p:pic>
      <p:sp>
        <p:nvSpPr>
          <p:cNvPr id="248" name="Google Shape;248;p8"/>
          <p:cNvSpPr txBox="1"/>
          <p:nvPr>
            <p:ph idx="1" type="body"/>
          </p:nvPr>
        </p:nvSpPr>
        <p:spPr>
          <a:xfrm>
            <a:off x="3624925" y="4554875"/>
            <a:ext cx="8317800" cy="2483100"/>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rPr b="1" lang="en-US"/>
              <a:t>R</a:t>
            </a:r>
            <a:r>
              <a:rPr b="1" lang="en-US"/>
              <a:t>ecall that affirmations are:</a:t>
            </a:r>
            <a:endParaRPr b="1"/>
          </a:p>
          <a:p>
            <a:pPr indent="-50800" lvl="0" marL="228600" rtl="0" algn="l">
              <a:lnSpc>
                <a:spcPct val="90000"/>
              </a:lnSpc>
              <a:spcBef>
                <a:spcPts val="0"/>
              </a:spcBef>
              <a:spcAft>
                <a:spcPts val="0"/>
              </a:spcAft>
              <a:buClr>
                <a:schemeClr val="dk1"/>
              </a:buClr>
              <a:buSzPts val="2800"/>
              <a:buNone/>
            </a:pPr>
            <a:r>
              <a:t/>
            </a:r>
            <a:endParaRPr b="1"/>
          </a:p>
          <a:p>
            <a:pPr indent="-406400" lvl="0" marL="457200" rtl="0" algn="l">
              <a:lnSpc>
                <a:spcPct val="90000"/>
              </a:lnSpc>
              <a:spcBef>
                <a:spcPts val="0"/>
              </a:spcBef>
              <a:spcAft>
                <a:spcPts val="0"/>
              </a:spcAft>
              <a:buSzPts val="2800"/>
              <a:buChar char="•"/>
            </a:pPr>
            <a:r>
              <a:rPr lang="en-US"/>
              <a:t>Genuine and positive</a:t>
            </a:r>
            <a:endParaRPr/>
          </a:p>
          <a:p>
            <a:pPr indent="-406400" lvl="0" marL="457200" rtl="0" algn="l">
              <a:lnSpc>
                <a:spcPct val="90000"/>
              </a:lnSpc>
              <a:spcBef>
                <a:spcPts val="0"/>
              </a:spcBef>
              <a:spcAft>
                <a:spcPts val="0"/>
              </a:spcAft>
              <a:buSzPts val="2800"/>
              <a:buChar char="•"/>
            </a:pPr>
            <a:r>
              <a:rPr lang="en-US"/>
              <a:t>Make supportive, reinforcing statements</a:t>
            </a:r>
            <a:endParaRPr/>
          </a:p>
          <a:p>
            <a:pPr indent="-406400" lvl="0" marL="457200" rtl="0" algn="l">
              <a:lnSpc>
                <a:spcPct val="90000"/>
              </a:lnSpc>
              <a:spcBef>
                <a:spcPts val="0"/>
              </a:spcBef>
              <a:spcAft>
                <a:spcPts val="0"/>
              </a:spcAft>
              <a:buSzPts val="2800"/>
              <a:buChar char="•"/>
            </a:pPr>
            <a:r>
              <a:rPr lang="en-US"/>
              <a:t>Focus on successes and efforts</a:t>
            </a:r>
            <a:endParaRPr/>
          </a:p>
          <a:p>
            <a:pPr indent="-50800" lvl="0" marL="228600" rtl="0" algn="l">
              <a:lnSpc>
                <a:spcPct val="90000"/>
              </a:lnSpc>
              <a:spcBef>
                <a:spcPts val="0"/>
              </a:spcBef>
              <a:spcAft>
                <a:spcPts val="0"/>
              </a:spcAft>
              <a:buClr>
                <a:schemeClr val="dk1"/>
              </a:buClr>
              <a:buSzPts val="2800"/>
              <a:buNone/>
            </a:pPr>
            <a:r>
              <a:t/>
            </a:r>
            <a:endParaRPr b="1"/>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pic>
        <p:nvPicPr>
          <p:cNvPr descr="A picture containing text, monitor, close, screenshot&#10;&#10;Description automatically generated" id="253" name="Google Shape;253;g159b6df3c48_0_10"/>
          <p:cNvPicPr preferRelativeResize="0"/>
          <p:nvPr/>
        </p:nvPicPr>
        <p:blipFill rotWithShape="1">
          <a:blip r:embed="rId3">
            <a:alphaModFix/>
          </a:blip>
          <a:srcRect b="0" l="0" r="0" t="0"/>
          <a:stretch/>
        </p:blipFill>
        <p:spPr>
          <a:xfrm>
            <a:off x="6308012" y="2960423"/>
            <a:ext cx="2669117" cy="2104496"/>
          </a:xfrm>
          <a:prstGeom prst="rect">
            <a:avLst/>
          </a:prstGeom>
          <a:noFill/>
          <a:ln>
            <a:noFill/>
          </a:ln>
        </p:spPr>
      </p:pic>
      <p:sp>
        <p:nvSpPr>
          <p:cNvPr id="254" name="Google Shape;254;g159b6df3c48_0_10"/>
          <p:cNvSpPr txBox="1"/>
          <p:nvPr/>
        </p:nvSpPr>
        <p:spPr>
          <a:xfrm>
            <a:off x="2159001" y="3419507"/>
            <a:ext cx="6510900" cy="769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0" i="0" lang="en-US" sz="4400" u="none" cap="none" strike="noStrike">
                <a:solidFill>
                  <a:schemeClr val="dk1"/>
                </a:solidFill>
                <a:latin typeface="Century Gothic"/>
                <a:ea typeface="Century Gothic"/>
                <a:cs typeface="Century Gothic"/>
                <a:sym typeface="Century Gothic"/>
              </a:rPr>
              <a:t>DISCUSSION</a:t>
            </a:r>
            <a:endParaRPr b="0" i="0" sz="1400" u="none" cap="none" strike="noStrike">
              <a:solidFill>
                <a:srgbClr val="000000"/>
              </a:solidFill>
              <a:latin typeface="Arial"/>
              <a:ea typeface="Arial"/>
              <a:cs typeface="Arial"/>
              <a:sym typeface="Arial"/>
            </a:endParaRPr>
          </a:p>
        </p:txBody>
      </p:sp>
      <p:sp>
        <p:nvSpPr>
          <p:cNvPr id="255" name="Google Shape;255;g159b6df3c48_0_10"/>
          <p:cNvSpPr txBox="1"/>
          <p:nvPr/>
        </p:nvSpPr>
        <p:spPr>
          <a:xfrm>
            <a:off x="804334" y="1825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dk1"/>
              </a:buClr>
              <a:buSzPts val="2000"/>
              <a:buFont typeface="Century Gothic"/>
              <a:buNone/>
            </a:pPr>
            <a:r>
              <a:rPr b="0" i="0" lang="en-US" sz="2000" u="none" cap="none" strike="noStrike">
                <a:solidFill>
                  <a:schemeClr val="dk1"/>
                </a:solidFill>
                <a:latin typeface="Century Gothic"/>
                <a:ea typeface="Century Gothic"/>
                <a:cs typeface="Century Gothic"/>
                <a:sym typeface="Century Gothic"/>
              </a:rPr>
              <a:t>Module 2</a:t>
            </a:r>
            <a:br>
              <a:rPr b="0" i="0" lang="en-US" sz="4400" u="none" cap="none" strike="noStrike">
                <a:solidFill>
                  <a:schemeClr val="dk1"/>
                </a:solidFill>
                <a:latin typeface="Century Gothic"/>
                <a:ea typeface="Century Gothic"/>
                <a:cs typeface="Century Gothic"/>
                <a:sym typeface="Century Gothic"/>
              </a:rPr>
            </a:br>
            <a:r>
              <a:rPr b="0" i="0" lang="en-US" sz="4400" u="none" cap="none" strike="noStrike">
                <a:solidFill>
                  <a:schemeClr val="dk1"/>
                </a:solidFill>
                <a:latin typeface="Century Gothic"/>
                <a:ea typeface="Century Gothic"/>
                <a:cs typeface="Century Gothic"/>
                <a:sym typeface="Century Gothic"/>
              </a:rPr>
              <a:t>Affirmations</a:t>
            </a:r>
            <a:endParaRPr b="0" i="0" sz="4400" u="none" cap="none" strike="noStrike">
              <a:solidFill>
                <a:schemeClr val="dk1"/>
              </a:solidFill>
              <a:latin typeface="Century Gothic"/>
              <a:ea typeface="Century Gothic"/>
              <a:cs typeface="Century Gothic"/>
              <a:sym typeface="Century Gothic"/>
            </a:endParaRPr>
          </a:p>
        </p:txBody>
      </p:sp>
      <p:sp>
        <p:nvSpPr>
          <p:cNvPr id="256" name="Google Shape;256;g159b6df3c48_0_10"/>
          <p:cNvSpPr txBox="1"/>
          <p:nvPr/>
        </p:nvSpPr>
        <p:spPr>
          <a:xfrm>
            <a:off x="855133" y="1001076"/>
            <a:ext cx="9427200" cy="400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FF0000"/>
                </a:solidFill>
                <a:latin typeface="Century Gothic"/>
                <a:ea typeface="Century Gothic"/>
                <a:cs typeface="Century Gothic"/>
                <a:sym typeface="Century Gothic"/>
              </a:rPr>
              <a:t>Lesson 1</a:t>
            </a:r>
            <a:r>
              <a:rPr lang="en-US" sz="2000">
                <a:solidFill>
                  <a:srgbClr val="FF0000"/>
                </a:solidFill>
                <a:latin typeface="Century Gothic"/>
                <a:ea typeface="Century Gothic"/>
                <a:cs typeface="Century Gothic"/>
                <a:sym typeface="Century Gothic"/>
              </a:rPr>
              <a:t>: Identify and affirmative statement</a:t>
            </a:r>
            <a:endParaRPr b="0" i="0" sz="1400" u="none" cap="none" strike="noStrike">
              <a:solidFill>
                <a:srgbClr val="C27BA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g159b6df3c48_0_2"/>
          <p:cNvSpPr txBox="1"/>
          <p:nvPr>
            <p:ph idx="1" type="body"/>
          </p:nvPr>
        </p:nvSpPr>
        <p:spPr>
          <a:xfrm>
            <a:off x="3486875" y="1884225"/>
            <a:ext cx="8527200" cy="5805000"/>
          </a:xfrm>
          <a:prstGeom prst="rect">
            <a:avLst/>
          </a:prstGeom>
          <a:noFill/>
          <a:ln>
            <a:noFill/>
          </a:ln>
        </p:spPr>
        <p:txBody>
          <a:bodyPr anchorCtr="0" anchor="t" bIns="45700" lIns="91425" spcFirstLastPara="1" rIns="91425" wrap="square" tIns="45700">
            <a:normAutofit/>
          </a:bodyPr>
          <a:lstStyle/>
          <a:p>
            <a:pPr indent="-50800" lvl="0" marL="228600" rtl="0" algn="l">
              <a:lnSpc>
                <a:spcPct val="70000"/>
              </a:lnSpc>
              <a:spcBef>
                <a:spcPts val="0"/>
              </a:spcBef>
              <a:spcAft>
                <a:spcPts val="0"/>
              </a:spcAft>
              <a:buClr>
                <a:schemeClr val="dk1"/>
              </a:buClr>
              <a:buSzPts val="2800"/>
              <a:buNone/>
            </a:pPr>
            <a:r>
              <a:rPr b="1" lang="en-US" sz="2700"/>
              <a:t>Participant guide</a:t>
            </a:r>
            <a:r>
              <a:rPr b="1" lang="en-US" sz="2700"/>
              <a:t>: Page 7</a:t>
            </a:r>
            <a:endParaRPr b="1" sz="2700"/>
          </a:p>
          <a:p>
            <a:pPr indent="-50800" lvl="0" marL="228600" rtl="0" algn="l">
              <a:lnSpc>
                <a:spcPct val="70000"/>
              </a:lnSpc>
              <a:spcBef>
                <a:spcPts val="0"/>
              </a:spcBef>
              <a:spcAft>
                <a:spcPts val="0"/>
              </a:spcAft>
              <a:buClr>
                <a:schemeClr val="dk1"/>
              </a:buClr>
              <a:buSzPts val="2800"/>
              <a:buNone/>
            </a:pPr>
            <a:r>
              <a:t/>
            </a:r>
            <a:endParaRPr sz="2700"/>
          </a:p>
          <a:p>
            <a:pPr indent="-50800" lvl="0" marL="228600" rtl="0" algn="l">
              <a:lnSpc>
                <a:spcPct val="100000"/>
              </a:lnSpc>
              <a:spcBef>
                <a:spcPts val="0"/>
              </a:spcBef>
              <a:spcAft>
                <a:spcPts val="0"/>
              </a:spcAft>
              <a:buClr>
                <a:schemeClr val="dk1"/>
              </a:buClr>
              <a:buSzPts val="2800"/>
              <a:buNone/>
            </a:pPr>
            <a:r>
              <a:rPr lang="en-US" sz="2700"/>
              <a:t>Instructions: </a:t>
            </a:r>
            <a:r>
              <a:rPr lang="en-US" sz="2700"/>
              <a:t>Write down an affirmation to use in the following scenario:</a:t>
            </a:r>
            <a:endParaRPr sz="2700"/>
          </a:p>
          <a:p>
            <a:pPr indent="-50800" lvl="0" marL="228600" rtl="0" algn="l">
              <a:lnSpc>
                <a:spcPct val="70000"/>
              </a:lnSpc>
              <a:spcBef>
                <a:spcPts val="0"/>
              </a:spcBef>
              <a:spcAft>
                <a:spcPts val="0"/>
              </a:spcAft>
              <a:buClr>
                <a:schemeClr val="dk1"/>
              </a:buClr>
              <a:buSzPts val="2800"/>
              <a:buNone/>
            </a:pPr>
            <a:r>
              <a:t/>
            </a:r>
            <a:endParaRPr sz="2700"/>
          </a:p>
          <a:p>
            <a:pPr indent="-50800" lvl="0" marL="228600" rtl="0" algn="l">
              <a:lnSpc>
                <a:spcPct val="100000"/>
              </a:lnSpc>
              <a:spcBef>
                <a:spcPts val="0"/>
              </a:spcBef>
              <a:spcAft>
                <a:spcPts val="0"/>
              </a:spcAft>
              <a:buClr>
                <a:schemeClr val="dk1"/>
              </a:buClr>
              <a:buSzPts val="2800"/>
              <a:buNone/>
            </a:pPr>
            <a:r>
              <a:rPr lang="en-US" sz="2000">
                <a:solidFill>
                  <a:srgbClr val="888888"/>
                </a:solidFill>
              </a:rPr>
              <a:t>“Every time I try to enter data into this new software, I just find out about more things that I’ve done wrong. It just makes me want to forget about the whole thing and go back to the old way of data entry. I thought I had it finally figured out after shadowing the other teammates, but working on it by myself is so stressful and I just have not been as good about using the new software. Honestly, I don’t even want to use this software, I’ll probably keep messing up and feel like even more of a failure.”</a:t>
            </a:r>
            <a:endParaRPr sz="2000">
              <a:solidFill>
                <a:srgbClr val="888888"/>
              </a:solidFill>
            </a:endParaRPr>
          </a:p>
        </p:txBody>
      </p:sp>
      <p:sp>
        <p:nvSpPr>
          <p:cNvPr id="262" name="Google Shape;262;g159b6df3c48_0_2"/>
          <p:cNvSpPr txBox="1"/>
          <p:nvPr/>
        </p:nvSpPr>
        <p:spPr>
          <a:xfrm>
            <a:off x="804334" y="1825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dk1"/>
              </a:buClr>
              <a:buSzPts val="2000"/>
              <a:buFont typeface="Century Gothic"/>
              <a:buNone/>
            </a:pPr>
            <a:r>
              <a:rPr b="0" i="0" lang="en-US" sz="2000" u="none" cap="none" strike="noStrike">
                <a:solidFill>
                  <a:schemeClr val="dk1"/>
                </a:solidFill>
                <a:latin typeface="Century Gothic"/>
                <a:ea typeface="Century Gothic"/>
                <a:cs typeface="Century Gothic"/>
                <a:sym typeface="Century Gothic"/>
              </a:rPr>
              <a:t>Module 2</a:t>
            </a:r>
            <a:br>
              <a:rPr b="0" i="0" lang="en-US" sz="4400" u="none" cap="none" strike="noStrike">
                <a:solidFill>
                  <a:schemeClr val="dk1"/>
                </a:solidFill>
                <a:latin typeface="Century Gothic"/>
                <a:ea typeface="Century Gothic"/>
                <a:cs typeface="Century Gothic"/>
                <a:sym typeface="Century Gothic"/>
              </a:rPr>
            </a:br>
            <a:r>
              <a:rPr b="0" i="0" lang="en-US" sz="4400" u="none" cap="none" strike="noStrike">
                <a:solidFill>
                  <a:schemeClr val="dk1"/>
                </a:solidFill>
                <a:latin typeface="Century Gothic"/>
                <a:ea typeface="Century Gothic"/>
                <a:cs typeface="Century Gothic"/>
                <a:sym typeface="Century Gothic"/>
              </a:rPr>
              <a:t>Affirmations</a:t>
            </a:r>
            <a:endParaRPr b="0" i="0" sz="4400" u="none" cap="none" strike="noStrike">
              <a:solidFill>
                <a:schemeClr val="dk1"/>
              </a:solidFill>
              <a:latin typeface="Century Gothic"/>
              <a:ea typeface="Century Gothic"/>
              <a:cs typeface="Century Gothic"/>
              <a:sym typeface="Century Gothic"/>
            </a:endParaRPr>
          </a:p>
        </p:txBody>
      </p:sp>
      <p:sp>
        <p:nvSpPr>
          <p:cNvPr id="263" name="Google Shape;263;g159b6df3c48_0_2"/>
          <p:cNvSpPr txBox="1"/>
          <p:nvPr/>
        </p:nvSpPr>
        <p:spPr>
          <a:xfrm>
            <a:off x="855133" y="1001076"/>
            <a:ext cx="9427200" cy="400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FF0000"/>
                </a:solidFill>
                <a:latin typeface="Century Gothic"/>
                <a:ea typeface="Century Gothic"/>
                <a:cs typeface="Century Gothic"/>
                <a:sym typeface="Century Gothic"/>
              </a:rPr>
              <a:t>Lesson </a:t>
            </a:r>
            <a:r>
              <a:rPr lang="en-US" sz="2000">
                <a:solidFill>
                  <a:srgbClr val="FF0000"/>
                </a:solidFill>
                <a:latin typeface="Century Gothic"/>
                <a:ea typeface="Century Gothic"/>
                <a:cs typeface="Century Gothic"/>
                <a:sym typeface="Century Gothic"/>
              </a:rPr>
              <a:t>2</a:t>
            </a:r>
            <a:r>
              <a:rPr lang="en-US" sz="2000">
                <a:solidFill>
                  <a:srgbClr val="FF0000"/>
                </a:solidFill>
                <a:latin typeface="Century Gothic"/>
                <a:ea typeface="Century Gothic"/>
                <a:cs typeface="Century Gothic"/>
                <a:sym typeface="Century Gothic"/>
              </a:rPr>
              <a:t>: Forming an affirmative statement</a:t>
            </a:r>
            <a:endParaRPr b="0" i="0" sz="1400" u="none" cap="none" strike="noStrike">
              <a:solidFill>
                <a:srgbClr val="C27BA0"/>
              </a:solidFill>
              <a:latin typeface="Arial"/>
              <a:ea typeface="Arial"/>
              <a:cs typeface="Arial"/>
              <a:sym typeface="Arial"/>
            </a:endParaRPr>
          </a:p>
        </p:txBody>
      </p:sp>
      <p:pic>
        <p:nvPicPr>
          <p:cNvPr descr="Idea with solid fill" id="264" name="Google Shape;264;g159b6df3c48_0_2"/>
          <p:cNvPicPr preferRelativeResize="0"/>
          <p:nvPr>
            <p:ph idx="1" type="body"/>
          </p:nvPr>
        </p:nvPicPr>
        <p:blipFill rotWithShape="1">
          <a:blip r:embed="rId3">
            <a:alphaModFix/>
          </a:blip>
          <a:srcRect b="0" l="0" r="0" t="0"/>
          <a:stretch/>
        </p:blipFill>
        <p:spPr>
          <a:xfrm>
            <a:off x="304200" y="2327925"/>
            <a:ext cx="3651900" cy="3651900"/>
          </a:xfrm>
          <a:prstGeom prst="rect">
            <a:avLst/>
          </a:prstGeom>
          <a:noFill/>
          <a:ln cap="flat" cmpd="sng" w="9525">
            <a:solidFill>
              <a:schemeClr val="lt1"/>
            </a:solidFill>
            <a:prstDash val="solid"/>
            <a:round/>
            <a:headEnd len="sm" w="sm" type="none"/>
            <a:tailEnd len="sm" w="sm" type="none"/>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pic>
        <p:nvPicPr>
          <p:cNvPr descr="A picture containing text, monitor, close, screenshot&#10;&#10;Description automatically generated" id="269" name="Google Shape;269;g159b6df3c48_0_19"/>
          <p:cNvPicPr preferRelativeResize="0"/>
          <p:nvPr/>
        </p:nvPicPr>
        <p:blipFill rotWithShape="1">
          <a:blip r:embed="rId3">
            <a:alphaModFix/>
          </a:blip>
          <a:srcRect b="0" l="0" r="0" t="0"/>
          <a:stretch/>
        </p:blipFill>
        <p:spPr>
          <a:xfrm>
            <a:off x="6308012" y="2960423"/>
            <a:ext cx="2669117" cy="2104496"/>
          </a:xfrm>
          <a:prstGeom prst="rect">
            <a:avLst/>
          </a:prstGeom>
          <a:noFill/>
          <a:ln>
            <a:noFill/>
          </a:ln>
        </p:spPr>
      </p:pic>
      <p:sp>
        <p:nvSpPr>
          <p:cNvPr id="270" name="Google Shape;270;g159b6df3c48_0_19"/>
          <p:cNvSpPr txBox="1"/>
          <p:nvPr/>
        </p:nvSpPr>
        <p:spPr>
          <a:xfrm>
            <a:off x="2159001" y="3419507"/>
            <a:ext cx="6510900" cy="769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0" i="0" lang="en-US" sz="4400" u="none" cap="none" strike="noStrike">
                <a:solidFill>
                  <a:schemeClr val="dk1"/>
                </a:solidFill>
                <a:latin typeface="Century Gothic"/>
                <a:ea typeface="Century Gothic"/>
                <a:cs typeface="Century Gothic"/>
                <a:sym typeface="Century Gothic"/>
              </a:rPr>
              <a:t>DISCUSSION</a:t>
            </a:r>
            <a:endParaRPr b="0" i="0" sz="1400" u="none" cap="none" strike="noStrike">
              <a:solidFill>
                <a:srgbClr val="000000"/>
              </a:solidFill>
              <a:latin typeface="Arial"/>
              <a:ea typeface="Arial"/>
              <a:cs typeface="Arial"/>
              <a:sym typeface="Arial"/>
            </a:endParaRPr>
          </a:p>
        </p:txBody>
      </p:sp>
      <p:sp>
        <p:nvSpPr>
          <p:cNvPr id="271" name="Google Shape;271;g159b6df3c48_0_19"/>
          <p:cNvSpPr txBox="1"/>
          <p:nvPr/>
        </p:nvSpPr>
        <p:spPr>
          <a:xfrm>
            <a:off x="804334" y="1825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dk1"/>
              </a:buClr>
              <a:buSzPts val="2000"/>
              <a:buFont typeface="Century Gothic"/>
              <a:buNone/>
            </a:pPr>
            <a:r>
              <a:rPr b="0" i="0" lang="en-US" sz="2000" u="none" cap="none" strike="noStrike">
                <a:solidFill>
                  <a:schemeClr val="dk1"/>
                </a:solidFill>
                <a:latin typeface="Century Gothic"/>
                <a:ea typeface="Century Gothic"/>
                <a:cs typeface="Century Gothic"/>
                <a:sym typeface="Century Gothic"/>
              </a:rPr>
              <a:t>Module 2</a:t>
            </a:r>
            <a:br>
              <a:rPr b="0" i="0" lang="en-US" sz="4400" u="none" cap="none" strike="noStrike">
                <a:solidFill>
                  <a:schemeClr val="dk1"/>
                </a:solidFill>
                <a:latin typeface="Century Gothic"/>
                <a:ea typeface="Century Gothic"/>
                <a:cs typeface="Century Gothic"/>
                <a:sym typeface="Century Gothic"/>
              </a:rPr>
            </a:br>
            <a:r>
              <a:rPr b="0" i="0" lang="en-US" sz="4400" u="none" cap="none" strike="noStrike">
                <a:solidFill>
                  <a:schemeClr val="dk1"/>
                </a:solidFill>
                <a:latin typeface="Century Gothic"/>
                <a:ea typeface="Century Gothic"/>
                <a:cs typeface="Century Gothic"/>
                <a:sym typeface="Century Gothic"/>
              </a:rPr>
              <a:t>Affirmations</a:t>
            </a:r>
            <a:endParaRPr b="0" i="0" sz="4400" u="none" cap="none" strike="noStrike">
              <a:solidFill>
                <a:schemeClr val="dk1"/>
              </a:solidFill>
              <a:latin typeface="Century Gothic"/>
              <a:ea typeface="Century Gothic"/>
              <a:cs typeface="Century Gothic"/>
              <a:sym typeface="Century Gothic"/>
            </a:endParaRPr>
          </a:p>
        </p:txBody>
      </p:sp>
      <p:sp>
        <p:nvSpPr>
          <p:cNvPr id="272" name="Google Shape;272;g159b6df3c48_0_19"/>
          <p:cNvSpPr txBox="1"/>
          <p:nvPr/>
        </p:nvSpPr>
        <p:spPr>
          <a:xfrm>
            <a:off x="855133" y="1001076"/>
            <a:ext cx="9427200" cy="400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FF0000"/>
                </a:solidFill>
                <a:latin typeface="Century Gothic"/>
                <a:ea typeface="Century Gothic"/>
                <a:cs typeface="Century Gothic"/>
                <a:sym typeface="Century Gothic"/>
              </a:rPr>
              <a:t>Lesson </a:t>
            </a:r>
            <a:r>
              <a:rPr lang="en-US" sz="2000">
                <a:solidFill>
                  <a:srgbClr val="FF0000"/>
                </a:solidFill>
                <a:latin typeface="Century Gothic"/>
                <a:ea typeface="Century Gothic"/>
                <a:cs typeface="Century Gothic"/>
                <a:sym typeface="Century Gothic"/>
              </a:rPr>
              <a:t>2: Forming an affirmative statement</a:t>
            </a:r>
            <a:endParaRPr b="0" i="0" sz="1400" u="none" cap="none" strike="noStrike">
              <a:solidFill>
                <a:srgbClr val="C27BA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9"/>
          <p:cNvSpPr txBox="1"/>
          <p:nvPr/>
        </p:nvSpPr>
        <p:spPr>
          <a:xfrm>
            <a:off x="3246120" y="2843784"/>
            <a:ext cx="6667933" cy="1846659"/>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dk1"/>
              </a:buClr>
              <a:buSzPts val="2400"/>
              <a:buFont typeface="Arial"/>
              <a:buChar char="•"/>
            </a:pPr>
            <a:r>
              <a:rPr b="0" i="0" lang="en-US" sz="2400" u="none" cap="none" strike="noStrike">
                <a:solidFill>
                  <a:schemeClr val="dk1"/>
                </a:solidFill>
                <a:latin typeface="Century Gothic"/>
                <a:ea typeface="Century Gothic"/>
                <a:cs typeface="Century Gothic"/>
                <a:sym typeface="Century Gothic"/>
              </a:rPr>
              <a:t>Name the three summary statements and their characteristics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2400"/>
              <a:buFont typeface="Arial"/>
              <a:buChar char="•"/>
            </a:pPr>
            <a:r>
              <a:rPr b="0" i="0" lang="en-US" sz="2400" u="none" cap="none" strike="noStrike">
                <a:solidFill>
                  <a:schemeClr val="dk1"/>
                </a:solidFill>
                <a:latin typeface="Century Gothic"/>
                <a:ea typeface="Century Gothic"/>
                <a:cs typeface="Century Gothic"/>
                <a:sym typeface="Century Gothic"/>
              </a:rPr>
              <a:t>Determine when to use each of the summary statements and why</a:t>
            </a:r>
            <a:endParaRPr b="0" i="0" sz="1400" u="none" cap="none" strike="noStrike">
              <a:solidFill>
                <a:srgbClr val="000000"/>
              </a:solidFill>
              <a:latin typeface="Arial"/>
              <a:ea typeface="Arial"/>
              <a:cs typeface="Arial"/>
              <a:sym typeface="Arial"/>
            </a:endParaRPr>
          </a:p>
          <a:p>
            <a:pPr indent="-171450" lvl="0" marL="28575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278" name="Google Shape;278;p9"/>
          <p:cNvSpPr txBox="1"/>
          <p:nvPr/>
        </p:nvSpPr>
        <p:spPr>
          <a:xfrm>
            <a:off x="804334" y="1825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dk1"/>
              </a:buClr>
              <a:buSzPts val="2000"/>
              <a:buFont typeface="Century Gothic"/>
              <a:buNone/>
            </a:pPr>
            <a:r>
              <a:rPr b="0" i="0" lang="en-US" sz="2000" u="none" cap="none" strike="noStrike">
                <a:solidFill>
                  <a:schemeClr val="dk1"/>
                </a:solidFill>
                <a:latin typeface="Century Gothic"/>
                <a:ea typeface="Century Gothic"/>
                <a:cs typeface="Century Gothic"/>
                <a:sym typeface="Century Gothic"/>
              </a:rPr>
              <a:t>Module 3</a:t>
            </a:r>
            <a:br>
              <a:rPr b="0" i="0" lang="en-US" sz="4400" u="none" cap="none" strike="noStrike">
                <a:solidFill>
                  <a:schemeClr val="dk1"/>
                </a:solidFill>
                <a:latin typeface="Century Gothic"/>
                <a:ea typeface="Century Gothic"/>
                <a:cs typeface="Century Gothic"/>
                <a:sym typeface="Century Gothic"/>
              </a:rPr>
            </a:br>
            <a:r>
              <a:rPr b="0" i="0" lang="en-US" sz="4400" u="none" cap="none" strike="noStrike">
                <a:solidFill>
                  <a:schemeClr val="dk1"/>
                </a:solidFill>
                <a:latin typeface="Century Gothic"/>
                <a:ea typeface="Century Gothic"/>
                <a:cs typeface="Century Gothic"/>
                <a:sym typeface="Century Gothic"/>
              </a:rPr>
              <a:t>Summary statements </a:t>
            </a:r>
            <a:endParaRPr b="0" i="0" sz="1400" u="none" cap="none" strike="noStrike">
              <a:solidFill>
                <a:srgbClr val="000000"/>
              </a:solidFill>
              <a:latin typeface="Arial"/>
              <a:ea typeface="Arial"/>
              <a:cs typeface="Arial"/>
              <a:sym typeface="Arial"/>
            </a:endParaRPr>
          </a:p>
        </p:txBody>
      </p:sp>
      <p:sp>
        <p:nvSpPr>
          <p:cNvPr id="279" name="Google Shape;279;p9"/>
          <p:cNvSpPr txBox="1"/>
          <p:nvPr/>
        </p:nvSpPr>
        <p:spPr>
          <a:xfrm>
            <a:off x="855133" y="1001076"/>
            <a:ext cx="9427202"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FF0000"/>
                </a:solidFill>
                <a:latin typeface="Century Gothic"/>
                <a:ea typeface="Century Gothic"/>
                <a:cs typeface="Century Gothic"/>
                <a:sym typeface="Century Gothic"/>
              </a:rPr>
              <a:t>Lesson 1: Using the 3 Types of Summary Statements</a:t>
            </a:r>
            <a:endParaRPr b="0" i="0" sz="1400" u="none" cap="none" strike="noStrike">
              <a:solidFill>
                <a:srgbClr val="FF0000"/>
              </a:solidFill>
              <a:latin typeface="Arial"/>
              <a:ea typeface="Arial"/>
              <a:cs typeface="Arial"/>
              <a:sym typeface="Arial"/>
            </a:endParaRPr>
          </a:p>
        </p:txBody>
      </p:sp>
      <p:pic>
        <p:nvPicPr>
          <p:cNvPr descr="Bullseye with solid fill" id="280" name="Google Shape;280;p9"/>
          <p:cNvPicPr preferRelativeResize="0"/>
          <p:nvPr/>
        </p:nvPicPr>
        <p:blipFill rotWithShape="1">
          <a:blip r:embed="rId3">
            <a:alphaModFix/>
          </a:blip>
          <a:srcRect b="0" l="0" r="0" t="0"/>
          <a:stretch/>
        </p:blipFill>
        <p:spPr>
          <a:xfrm>
            <a:off x="438912" y="2706624"/>
            <a:ext cx="1637489" cy="1637489"/>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pic>
        <p:nvPicPr>
          <p:cNvPr descr="Idea with solid fill" id="285" name="Google Shape;285;p10"/>
          <p:cNvPicPr preferRelativeResize="0"/>
          <p:nvPr/>
        </p:nvPicPr>
        <p:blipFill rotWithShape="1">
          <a:blip r:embed="rId3">
            <a:alphaModFix/>
          </a:blip>
          <a:srcRect b="0" l="0" r="0" t="0"/>
          <a:stretch/>
        </p:blipFill>
        <p:spPr>
          <a:xfrm>
            <a:off x="226976" y="5049876"/>
            <a:ext cx="1089856" cy="1022898"/>
          </a:xfrm>
          <a:prstGeom prst="rect">
            <a:avLst/>
          </a:prstGeom>
          <a:noFill/>
          <a:ln cap="flat" cmpd="sng" w="9525">
            <a:solidFill>
              <a:schemeClr val="lt1"/>
            </a:solidFill>
            <a:prstDash val="solid"/>
            <a:round/>
            <a:headEnd len="sm" w="sm" type="none"/>
            <a:tailEnd len="sm" w="sm" type="none"/>
          </a:ln>
        </p:spPr>
      </p:pic>
      <p:pic>
        <p:nvPicPr>
          <p:cNvPr descr="Two people sitting at a table&#10;&#10;Description automatically generated with medium confidence" id="286" name="Google Shape;286;p10"/>
          <p:cNvPicPr preferRelativeResize="0"/>
          <p:nvPr>
            <p:ph idx="1" type="body"/>
          </p:nvPr>
        </p:nvPicPr>
        <p:blipFill rotWithShape="1">
          <a:blip r:embed="rId4">
            <a:alphaModFix/>
          </a:blip>
          <a:srcRect b="0" l="0" r="0" t="0"/>
          <a:stretch/>
        </p:blipFill>
        <p:spPr>
          <a:xfrm>
            <a:off x="6624736" y="2911081"/>
            <a:ext cx="4970886" cy="3317207"/>
          </a:xfrm>
          <a:prstGeom prst="rect">
            <a:avLst/>
          </a:prstGeom>
          <a:noFill/>
          <a:ln>
            <a:noFill/>
          </a:ln>
        </p:spPr>
      </p:pic>
      <p:sp>
        <p:nvSpPr>
          <p:cNvPr id="287" name="Google Shape;287;p10"/>
          <p:cNvSpPr txBox="1"/>
          <p:nvPr/>
        </p:nvSpPr>
        <p:spPr>
          <a:xfrm>
            <a:off x="370115" y="2911081"/>
            <a:ext cx="5197151" cy="1200329"/>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Reflections that encourage employee’s decision to change behavior</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Collecting, linking and transitional</a:t>
            </a:r>
            <a:endParaRPr b="0" i="0" sz="1400" u="none" cap="none" strike="noStrike">
              <a:solidFill>
                <a:srgbClr val="000000"/>
              </a:solidFill>
              <a:latin typeface="Arial"/>
              <a:ea typeface="Arial"/>
              <a:cs typeface="Arial"/>
              <a:sym typeface="Arial"/>
            </a:endParaRPr>
          </a:p>
          <a:p>
            <a:pPr indent="-171450" lvl="0" marL="28575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288" name="Google Shape;288;p10"/>
          <p:cNvSpPr txBox="1"/>
          <p:nvPr/>
        </p:nvSpPr>
        <p:spPr>
          <a:xfrm>
            <a:off x="1192531" y="5149444"/>
            <a:ext cx="4970886" cy="9233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entury Gothic"/>
                <a:ea typeface="Century Gothic"/>
                <a:cs typeface="Century Gothic"/>
                <a:sym typeface="Century Gothic"/>
              </a:rPr>
              <a:t>Use the space provided in your participant guide to write down each summary statement types and characteristics.</a:t>
            </a:r>
            <a:endParaRPr b="0" i="0" sz="1400" u="none" cap="none" strike="noStrike">
              <a:solidFill>
                <a:srgbClr val="000000"/>
              </a:solidFill>
              <a:latin typeface="Arial"/>
              <a:ea typeface="Arial"/>
              <a:cs typeface="Arial"/>
              <a:sym typeface="Arial"/>
            </a:endParaRPr>
          </a:p>
        </p:txBody>
      </p:sp>
      <p:sp>
        <p:nvSpPr>
          <p:cNvPr id="289" name="Google Shape;289;p10"/>
          <p:cNvSpPr txBox="1"/>
          <p:nvPr/>
        </p:nvSpPr>
        <p:spPr>
          <a:xfrm>
            <a:off x="804334" y="1825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dk1"/>
              </a:buClr>
              <a:buSzPts val="2000"/>
              <a:buFont typeface="Century Gothic"/>
              <a:buNone/>
            </a:pPr>
            <a:r>
              <a:rPr b="0" i="0" lang="en-US" sz="2000" u="none" cap="none" strike="noStrike">
                <a:solidFill>
                  <a:schemeClr val="dk1"/>
                </a:solidFill>
                <a:latin typeface="Century Gothic"/>
                <a:ea typeface="Century Gothic"/>
                <a:cs typeface="Century Gothic"/>
                <a:sym typeface="Century Gothic"/>
              </a:rPr>
              <a:t>Module 3</a:t>
            </a:r>
            <a:br>
              <a:rPr b="0" i="0" lang="en-US" sz="4400" u="none" cap="none" strike="noStrike">
                <a:solidFill>
                  <a:schemeClr val="dk1"/>
                </a:solidFill>
                <a:latin typeface="Century Gothic"/>
                <a:ea typeface="Century Gothic"/>
                <a:cs typeface="Century Gothic"/>
                <a:sym typeface="Century Gothic"/>
              </a:rPr>
            </a:br>
            <a:r>
              <a:rPr b="0" i="0" lang="en-US" sz="4400" u="none" cap="none" strike="noStrike">
                <a:solidFill>
                  <a:schemeClr val="dk1"/>
                </a:solidFill>
                <a:latin typeface="Century Gothic"/>
                <a:ea typeface="Century Gothic"/>
                <a:cs typeface="Century Gothic"/>
                <a:sym typeface="Century Gothic"/>
              </a:rPr>
              <a:t>Summary statements </a:t>
            </a:r>
            <a:endParaRPr b="0" i="0" sz="1400" u="none" cap="none" strike="noStrike">
              <a:solidFill>
                <a:srgbClr val="000000"/>
              </a:solidFill>
              <a:latin typeface="Arial"/>
              <a:ea typeface="Arial"/>
              <a:cs typeface="Arial"/>
              <a:sym typeface="Arial"/>
            </a:endParaRPr>
          </a:p>
        </p:txBody>
      </p:sp>
      <p:sp>
        <p:nvSpPr>
          <p:cNvPr id="290" name="Google Shape;290;p10"/>
          <p:cNvSpPr txBox="1"/>
          <p:nvPr/>
        </p:nvSpPr>
        <p:spPr>
          <a:xfrm>
            <a:off x="367549" y="2449316"/>
            <a:ext cx="116487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entury Gothic"/>
                <a:ea typeface="Century Gothic"/>
                <a:cs typeface="Century Gothic"/>
                <a:sym typeface="Century Gothic"/>
              </a:rPr>
              <a:t>What are Summary Statements?</a:t>
            </a:r>
            <a:endParaRPr b="0" i="0" sz="1400" u="none" cap="none" strike="noStrike">
              <a:solidFill>
                <a:srgbClr val="000000"/>
              </a:solidFill>
              <a:latin typeface="Arial"/>
              <a:ea typeface="Arial"/>
              <a:cs typeface="Arial"/>
              <a:sym typeface="Arial"/>
            </a:endParaRPr>
          </a:p>
          <a:p>
            <a:pPr indent="-171450" lvl="0" marL="28575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291" name="Google Shape;291;p10"/>
          <p:cNvSpPr txBox="1"/>
          <p:nvPr/>
        </p:nvSpPr>
        <p:spPr>
          <a:xfrm>
            <a:off x="855133" y="1001076"/>
            <a:ext cx="9427202"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FF0000"/>
                </a:solidFill>
                <a:latin typeface="Century Gothic"/>
                <a:ea typeface="Century Gothic"/>
                <a:cs typeface="Century Gothic"/>
                <a:sym typeface="Century Gothic"/>
              </a:rPr>
              <a:t>Lesson 1: Using the 3 Types of Summary Statements</a:t>
            </a:r>
            <a:endParaRPr b="0" i="0" sz="1400" u="none" cap="none" strike="noStrike">
              <a:solidFill>
                <a:srgbClr val="FF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11"/>
          <p:cNvSpPr txBox="1"/>
          <p:nvPr>
            <p:ph idx="1" type="body"/>
          </p:nvPr>
        </p:nvSpPr>
        <p:spPr>
          <a:xfrm>
            <a:off x="2230015" y="2708495"/>
            <a:ext cx="8377335" cy="3468468"/>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3200"/>
              <a:buNone/>
            </a:pPr>
            <a:r>
              <a:rPr lang="en-US" sz="3200"/>
              <a:t>Collecting Summary Statement</a:t>
            </a:r>
            <a:endParaRPr/>
          </a:p>
          <a:p>
            <a:pPr indent="0" lvl="0" marL="0" rtl="0" algn="ctr">
              <a:lnSpc>
                <a:spcPct val="90000"/>
              </a:lnSpc>
              <a:spcBef>
                <a:spcPts val="1000"/>
              </a:spcBef>
              <a:spcAft>
                <a:spcPts val="0"/>
              </a:spcAft>
              <a:buClr>
                <a:schemeClr val="dk1"/>
              </a:buClr>
              <a:buSzPts val="2800"/>
              <a:buNone/>
            </a:pPr>
            <a:r>
              <a:t/>
            </a:r>
            <a:endParaRPr/>
          </a:p>
          <a:p>
            <a:pPr indent="0" lvl="0" marL="0" rtl="0" algn="ctr">
              <a:lnSpc>
                <a:spcPct val="90000"/>
              </a:lnSpc>
              <a:spcBef>
                <a:spcPts val="1000"/>
              </a:spcBef>
              <a:spcAft>
                <a:spcPts val="0"/>
              </a:spcAft>
              <a:buClr>
                <a:srgbClr val="2D3B45"/>
              </a:buClr>
              <a:buSzPts val="2800"/>
              <a:buNone/>
            </a:pPr>
            <a:r>
              <a:rPr b="0" i="0" lang="en-US" u="none" strike="noStrike">
                <a:solidFill>
                  <a:srgbClr val="2D3B45"/>
                </a:solidFill>
                <a:latin typeface="Century Gothic"/>
                <a:ea typeface="Century Gothic"/>
                <a:cs typeface="Century Gothic"/>
                <a:sym typeface="Century Gothic"/>
              </a:rPr>
              <a:t>Collecting summary entails making a list of important statements from the employee regarding their statements about change.</a:t>
            </a:r>
            <a:endParaRPr sz="4000"/>
          </a:p>
        </p:txBody>
      </p:sp>
      <p:sp>
        <p:nvSpPr>
          <p:cNvPr id="297" name="Google Shape;297;p11"/>
          <p:cNvSpPr txBox="1"/>
          <p:nvPr>
            <p:ph type="title"/>
          </p:nvPr>
        </p:nvSpPr>
        <p:spPr>
          <a:xfrm>
            <a:off x="804334" y="1825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000"/>
              <a:buFont typeface="Century Gothic"/>
              <a:buNone/>
            </a:pPr>
            <a:r>
              <a:rPr lang="en-US" sz="2000"/>
              <a:t>Module 3</a:t>
            </a:r>
            <a:br>
              <a:rPr lang="en-US"/>
            </a:br>
            <a:r>
              <a:rPr lang="en-US"/>
              <a:t>Summary statements </a:t>
            </a:r>
            <a:endParaRPr/>
          </a:p>
        </p:txBody>
      </p:sp>
      <p:pic>
        <p:nvPicPr>
          <p:cNvPr descr="List outline" id="298" name="Google Shape;298;p11"/>
          <p:cNvPicPr preferRelativeResize="0"/>
          <p:nvPr/>
        </p:nvPicPr>
        <p:blipFill rotWithShape="1">
          <a:blip r:embed="rId3">
            <a:alphaModFix/>
          </a:blip>
          <a:srcRect b="0" l="0" r="0" t="0"/>
          <a:stretch/>
        </p:blipFill>
        <p:spPr>
          <a:xfrm>
            <a:off x="434590" y="2708495"/>
            <a:ext cx="2190076" cy="2190076"/>
          </a:xfrm>
          <a:prstGeom prst="rect">
            <a:avLst/>
          </a:prstGeom>
          <a:noFill/>
          <a:ln>
            <a:noFill/>
          </a:ln>
        </p:spPr>
      </p:pic>
      <p:sp>
        <p:nvSpPr>
          <p:cNvPr id="299" name="Google Shape;299;p11"/>
          <p:cNvSpPr txBox="1"/>
          <p:nvPr/>
        </p:nvSpPr>
        <p:spPr>
          <a:xfrm>
            <a:off x="855133" y="1001076"/>
            <a:ext cx="9427202"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FF0000"/>
                </a:solidFill>
                <a:latin typeface="Century Gothic"/>
                <a:ea typeface="Century Gothic"/>
                <a:cs typeface="Century Gothic"/>
                <a:sym typeface="Century Gothic"/>
              </a:rPr>
              <a:t>Lesson 1: Using the 3 Types of Summary Statements</a:t>
            </a:r>
            <a:endParaRPr b="0" i="0" sz="1400" u="none" cap="none" strike="noStrike">
              <a:solidFill>
                <a:srgbClr val="FF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12"/>
          <p:cNvSpPr txBox="1"/>
          <p:nvPr>
            <p:ph idx="1" type="body"/>
          </p:nvPr>
        </p:nvSpPr>
        <p:spPr>
          <a:xfrm>
            <a:off x="2624666" y="2708495"/>
            <a:ext cx="7982684" cy="3468468"/>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3200"/>
              <a:buNone/>
            </a:pPr>
            <a:r>
              <a:rPr lang="en-US" sz="3200"/>
              <a:t>Linking Summary Statement</a:t>
            </a:r>
            <a:endParaRPr/>
          </a:p>
          <a:p>
            <a:pPr indent="0" lvl="0" marL="0" rtl="0" algn="ctr">
              <a:lnSpc>
                <a:spcPct val="90000"/>
              </a:lnSpc>
              <a:spcBef>
                <a:spcPts val="1000"/>
              </a:spcBef>
              <a:spcAft>
                <a:spcPts val="0"/>
              </a:spcAft>
              <a:buClr>
                <a:schemeClr val="dk1"/>
              </a:buClr>
              <a:buSzPts val="2800"/>
              <a:buNone/>
            </a:pPr>
            <a:r>
              <a:t/>
            </a:r>
            <a:endParaRPr/>
          </a:p>
          <a:p>
            <a:pPr indent="0" lvl="0" marL="0" rtl="0" algn="ctr">
              <a:lnSpc>
                <a:spcPct val="90000"/>
              </a:lnSpc>
              <a:spcBef>
                <a:spcPts val="1000"/>
              </a:spcBef>
              <a:spcAft>
                <a:spcPts val="0"/>
              </a:spcAft>
              <a:buClr>
                <a:srgbClr val="2D3B45"/>
              </a:buClr>
              <a:buSzPts val="2800"/>
              <a:buNone/>
            </a:pPr>
            <a:r>
              <a:rPr lang="en-US">
                <a:solidFill>
                  <a:srgbClr val="2D3B45"/>
                </a:solidFill>
              </a:rPr>
              <a:t>P</a:t>
            </a:r>
            <a:r>
              <a:rPr b="0" i="0" lang="en-US" u="none" strike="noStrike">
                <a:solidFill>
                  <a:srgbClr val="2D3B45"/>
                </a:solidFill>
                <a:latin typeface="Century Gothic"/>
                <a:ea typeface="Century Gothic"/>
                <a:cs typeface="Century Gothic"/>
                <a:sym typeface="Century Gothic"/>
              </a:rPr>
              <a:t>roviding recognition of similarities in employee  statements from the earlier in the conversation. </a:t>
            </a:r>
            <a:endParaRPr/>
          </a:p>
        </p:txBody>
      </p:sp>
      <p:sp>
        <p:nvSpPr>
          <p:cNvPr id="305" name="Google Shape;305;p12"/>
          <p:cNvSpPr txBox="1"/>
          <p:nvPr>
            <p:ph type="title"/>
          </p:nvPr>
        </p:nvSpPr>
        <p:spPr>
          <a:xfrm>
            <a:off x="804334" y="1825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000"/>
              <a:buFont typeface="Century Gothic"/>
              <a:buNone/>
            </a:pPr>
            <a:r>
              <a:rPr lang="en-US" sz="2000"/>
              <a:t>Module 3</a:t>
            </a:r>
            <a:br>
              <a:rPr lang="en-US"/>
            </a:br>
            <a:r>
              <a:rPr lang="en-US"/>
              <a:t>Summary statements </a:t>
            </a:r>
            <a:endParaRPr/>
          </a:p>
        </p:txBody>
      </p:sp>
      <p:pic>
        <p:nvPicPr>
          <p:cNvPr descr="Link outline" id="306" name="Google Shape;306;p12"/>
          <p:cNvPicPr preferRelativeResize="0"/>
          <p:nvPr/>
        </p:nvPicPr>
        <p:blipFill rotWithShape="1">
          <a:blip r:embed="rId3">
            <a:alphaModFix/>
          </a:blip>
          <a:srcRect b="0" l="0" r="0" t="0"/>
          <a:stretch/>
        </p:blipFill>
        <p:spPr>
          <a:xfrm>
            <a:off x="438912" y="2708495"/>
            <a:ext cx="2227572" cy="2227572"/>
          </a:xfrm>
          <a:prstGeom prst="rect">
            <a:avLst/>
          </a:prstGeom>
          <a:noFill/>
          <a:ln>
            <a:noFill/>
          </a:ln>
        </p:spPr>
      </p:pic>
      <p:sp>
        <p:nvSpPr>
          <p:cNvPr id="307" name="Google Shape;307;p12"/>
          <p:cNvSpPr txBox="1"/>
          <p:nvPr/>
        </p:nvSpPr>
        <p:spPr>
          <a:xfrm>
            <a:off x="855133" y="1001076"/>
            <a:ext cx="9427202"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FF0000"/>
                </a:solidFill>
                <a:latin typeface="Century Gothic"/>
                <a:ea typeface="Century Gothic"/>
                <a:cs typeface="Century Gothic"/>
                <a:sym typeface="Century Gothic"/>
              </a:rPr>
              <a:t>Lesson 1: Using the 3 Types of Summary Statements</a:t>
            </a:r>
            <a:endParaRPr b="0" i="0" sz="1400" u="none" cap="none" strike="noStrike">
              <a:solidFill>
                <a:srgbClr val="FF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13"/>
          <p:cNvSpPr txBox="1"/>
          <p:nvPr>
            <p:ph idx="1" type="body"/>
          </p:nvPr>
        </p:nvSpPr>
        <p:spPr>
          <a:xfrm>
            <a:off x="2624666" y="2708495"/>
            <a:ext cx="7982684" cy="3468468"/>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3200"/>
              <a:buNone/>
            </a:pPr>
            <a:r>
              <a:rPr lang="en-US" sz="3200"/>
              <a:t>Transitional Summary Statement</a:t>
            </a:r>
            <a:endParaRPr/>
          </a:p>
          <a:p>
            <a:pPr indent="0" lvl="0" marL="0" rtl="0" algn="ctr">
              <a:lnSpc>
                <a:spcPct val="90000"/>
              </a:lnSpc>
              <a:spcBef>
                <a:spcPts val="1000"/>
              </a:spcBef>
              <a:spcAft>
                <a:spcPts val="0"/>
              </a:spcAft>
              <a:buClr>
                <a:schemeClr val="dk1"/>
              </a:buClr>
              <a:buSzPts val="2800"/>
              <a:buNone/>
            </a:pPr>
            <a:r>
              <a:t/>
            </a:r>
            <a:endParaRPr/>
          </a:p>
          <a:p>
            <a:pPr indent="0" lvl="0" marL="0" rtl="0" algn="ctr">
              <a:lnSpc>
                <a:spcPct val="90000"/>
              </a:lnSpc>
              <a:spcBef>
                <a:spcPts val="0"/>
              </a:spcBef>
              <a:spcAft>
                <a:spcPts val="0"/>
              </a:spcAft>
              <a:buClr>
                <a:srgbClr val="2D3B45"/>
              </a:buClr>
              <a:buSzPts val="2800"/>
              <a:buNone/>
            </a:pPr>
            <a:r>
              <a:rPr lang="en-US">
                <a:solidFill>
                  <a:srgbClr val="2D3B45"/>
                </a:solidFill>
              </a:rPr>
              <a:t>P</a:t>
            </a:r>
            <a:r>
              <a:rPr b="0" i="0" lang="en-US" u="none" strike="noStrike">
                <a:solidFill>
                  <a:srgbClr val="2D3B45"/>
                </a:solidFill>
                <a:latin typeface="Century Gothic"/>
                <a:ea typeface="Century Gothic"/>
                <a:cs typeface="Century Gothic"/>
                <a:sym typeface="Century Gothic"/>
              </a:rPr>
              <a:t>roviding a way of wrapping up the interview with possible action steps. </a:t>
            </a:r>
            <a:endParaRPr b="0"/>
          </a:p>
          <a:p>
            <a:pPr indent="0" lvl="0" marL="0" rtl="0" algn="l">
              <a:lnSpc>
                <a:spcPct val="90000"/>
              </a:lnSpc>
              <a:spcBef>
                <a:spcPts val="1000"/>
              </a:spcBef>
              <a:spcAft>
                <a:spcPts val="0"/>
              </a:spcAft>
              <a:buClr>
                <a:schemeClr val="dk1"/>
              </a:buClr>
              <a:buSzPts val="2800"/>
              <a:buNone/>
            </a:pPr>
            <a:br>
              <a:rPr lang="en-US"/>
            </a:br>
            <a:endParaRPr/>
          </a:p>
        </p:txBody>
      </p:sp>
      <p:sp>
        <p:nvSpPr>
          <p:cNvPr id="313" name="Google Shape;313;p13"/>
          <p:cNvSpPr txBox="1"/>
          <p:nvPr>
            <p:ph type="title"/>
          </p:nvPr>
        </p:nvSpPr>
        <p:spPr>
          <a:xfrm>
            <a:off x="804334" y="1825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000"/>
              <a:buFont typeface="Century Gothic"/>
              <a:buNone/>
            </a:pPr>
            <a:r>
              <a:rPr lang="en-US" sz="2000"/>
              <a:t>Module 3</a:t>
            </a:r>
            <a:br>
              <a:rPr lang="en-US"/>
            </a:br>
            <a:r>
              <a:rPr lang="en-US"/>
              <a:t>Summary statements </a:t>
            </a:r>
            <a:endParaRPr/>
          </a:p>
        </p:txBody>
      </p:sp>
      <p:sp>
        <p:nvSpPr>
          <p:cNvPr id="314" name="Google Shape;314;p13"/>
          <p:cNvSpPr txBox="1"/>
          <p:nvPr/>
        </p:nvSpPr>
        <p:spPr>
          <a:xfrm>
            <a:off x="855133" y="1001076"/>
            <a:ext cx="7044612"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FF0000"/>
                </a:solidFill>
                <a:latin typeface="Century Gothic"/>
                <a:ea typeface="Century Gothic"/>
                <a:cs typeface="Century Gothic"/>
                <a:sym typeface="Century Gothic"/>
              </a:rPr>
              <a:t>Lesson 1: Using the 3 Types of Summary Statements</a:t>
            </a:r>
            <a:endParaRPr b="0" i="0" sz="1400" u="none" cap="none" strike="noStrike">
              <a:solidFill>
                <a:srgbClr val="FF0000"/>
              </a:solidFill>
              <a:latin typeface="Arial"/>
              <a:ea typeface="Arial"/>
              <a:cs typeface="Arial"/>
              <a:sym typeface="Arial"/>
            </a:endParaRPr>
          </a:p>
        </p:txBody>
      </p:sp>
      <p:pic>
        <p:nvPicPr>
          <p:cNvPr descr="Clock outline" id="315" name="Google Shape;315;p13"/>
          <p:cNvPicPr preferRelativeResize="0"/>
          <p:nvPr/>
        </p:nvPicPr>
        <p:blipFill rotWithShape="1">
          <a:blip r:embed="rId3">
            <a:alphaModFix/>
          </a:blip>
          <a:srcRect b="0" l="0" r="0" t="0"/>
          <a:stretch/>
        </p:blipFill>
        <p:spPr>
          <a:xfrm>
            <a:off x="438912" y="2706624"/>
            <a:ext cx="1930400" cy="19304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15"/>
          <p:cNvSpPr txBox="1"/>
          <p:nvPr>
            <p:ph type="title"/>
          </p:nvPr>
        </p:nvSpPr>
        <p:spPr>
          <a:xfrm>
            <a:off x="804334" y="1825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000"/>
              <a:buFont typeface="Century Gothic"/>
              <a:buNone/>
            </a:pPr>
            <a:r>
              <a:rPr lang="en-US" sz="2000"/>
              <a:t>Module 3</a:t>
            </a:r>
            <a:br>
              <a:rPr lang="en-US"/>
            </a:br>
            <a:r>
              <a:rPr lang="en-US"/>
              <a:t>Summary statements </a:t>
            </a:r>
            <a:endParaRPr/>
          </a:p>
        </p:txBody>
      </p:sp>
      <p:pic>
        <p:nvPicPr>
          <p:cNvPr descr="Idea with solid fill" id="321" name="Google Shape;321;p15"/>
          <p:cNvPicPr preferRelativeResize="0"/>
          <p:nvPr>
            <p:ph idx="1" type="body"/>
          </p:nvPr>
        </p:nvPicPr>
        <p:blipFill rotWithShape="1">
          <a:blip r:embed="rId3">
            <a:alphaModFix/>
          </a:blip>
          <a:srcRect b="0" l="0" r="0" t="0"/>
          <a:stretch/>
        </p:blipFill>
        <p:spPr>
          <a:xfrm>
            <a:off x="1052210" y="2232674"/>
            <a:ext cx="1089856" cy="1022898"/>
          </a:xfrm>
          <a:prstGeom prst="rect">
            <a:avLst/>
          </a:prstGeom>
          <a:noFill/>
          <a:ln cap="flat" cmpd="sng" w="9525">
            <a:solidFill>
              <a:schemeClr val="lt1"/>
            </a:solidFill>
            <a:prstDash val="solid"/>
            <a:round/>
            <a:headEnd len="sm" w="sm" type="none"/>
            <a:tailEnd len="sm" w="sm" type="none"/>
          </a:ln>
        </p:spPr>
      </p:pic>
      <p:sp>
        <p:nvSpPr>
          <p:cNvPr id="322" name="Google Shape;322;p15"/>
          <p:cNvSpPr txBox="1"/>
          <p:nvPr/>
        </p:nvSpPr>
        <p:spPr>
          <a:xfrm>
            <a:off x="2142066" y="2164201"/>
            <a:ext cx="7908000" cy="13854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en-US" sz="2100">
                <a:solidFill>
                  <a:srgbClr val="2D3B45"/>
                </a:solidFill>
                <a:latin typeface="Century Gothic"/>
                <a:ea typeface="Century Gothic"/>
                <a:cs typeface="Century Gothic"/>
                <a:sym typeface="Century Gothic"/>
              </a:rPr>
              <a:t>While watching the video, use the space provided in your participant guide on page 10 to write how summary statements were used in the interview. Can you identify collecting, linking or transitional statements?</a:t>
            </a:r>
            <a:endParaRPr b="0" i="0" sz="3400" u="none" cap="none" strike="noStrike">
              <a:solidFill>
                <a:schemeClr val="dk1"/>
              </a:solidFill>
              <a:latin typeface="Calibri"/>
              <a:ea typeface="Calibri"/>
              <a:cs typeface="Calibri"/>
              <a:sym typeface="Calibri"/>
            </a:endParaRPr>
          </a:p>
        </p:txBody>
      </p:sp>
      <p:sp>
        <p:nvSpPr>
          <p:cNvPr id="323" name="Google Shape;323;p15"/>
          <p:cNvSpPr txBox="1"/>
          <p:nvPr/>
        </p:nvSpPr>
        <p:spPr>
          <a:xfrm>
            <a:off x="1253067" y="4707467"/>
            <a:ext cx="9296400"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entury Gothic"/>
                <a:ea typeface="Century Gothic"/>
                <a:cs typeface="Century Gothic"/>
                <a:sym typeface="Century Gothic"/>
              </a:rPr>
              <a:t>Video link: </a:t>
            </a:r>
            <a:r>
              <a:rPr lang="en-US" sz="1500" u="sng">
                <a:solidFill>
                  <a:srgbClr val="1155CC"/>
                </a:solidFill>
                <a:hlinkClick r:id="rId4">
                  <a:extLst>
                    <a:ext uri="{A12FA001-AC4F-418D-AE19-62706E023703}">
                      <ahyp:hlinkClr val="tx"/>
                    </a:ext>
                  </a:extLst>
                </a:hlinkClick>
              </a:rPr>
              <a:t>Summarizing and asking open-ended questions</a:t>
            </a:r>
            <a:endParaRPr b="0" i="0" sz="1800" u="none" cap="none" strike="noStrike">
              <a:solidFill>
                <a:srgbClr val="000000"/>
              </a:solidFill>
              <a:latin typeface="Arial"/>
              <a:ea typeface="Arial"/>
              <a:cs typeface="Arial"/>
              <a:sym typeface="Arial"/>
            </a:endParaRPr>
          </a:p>
        </p:txBody>
      </p:sp>
      <p:sp>
        <p:nvSpPr>
          <p:cNvPr id="324" name="Google Shape;324;p15"/>
          <p:cNvSpPr txBox="1"/>
          <p:nvPr/>
        </p:nvSpPr>
        <p:spPr>
          <a:xfrm>
            <a:off x="855133" y="1001076"/>
            <a:ext cx="9427202"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FF0000"/>
                </a:solidFill>
                <a:latin typeface="Century Gothic"/>
                <a:ea typeface="Century Gothic"/>
                <a:cs typeface="Century Gothic"/>
                <a:sym typeface="Century Gothic"/>
              </a:rPr>
              <a:t>Lesson 1: Using the 3 Types of Summary Statements</a:t>
            </a:r>
            <a:endParaRPr b="0" i="0" sz="1400" u="none" cap="none" strike="noStrike">
              <a:solidFill>
                <a:srgbClr val="FF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3"/>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en-US"/>
              <a:t>Brad Instructor, EdD.</a:t>
            </a:r>
            <a:endParaRPr/>
          </a:p>
          <a:p>
            <a:pPr indent="0" lvl="0" marL="0" rtl="0" algn="l">
              <a:lnSpc>
                <a:spcPct val="90000"/>
              </a:lnSpc>
              <a:spcBef>
                <a:spcPts val="1000"/>
              </a:spcBef>
              <a:spcAft>
                <a:spcPts val="0"/>
              </a:spcAft>
              <a:buClr>
                <a:schemeClr val="dk1"/>
              </a:buClr>
              <a:buSzPts val="1800"/>
              <a:buNone/>
            </a:pPr>
            <a:r>
              <a:rPr lang="en-US" sz="1800"/>
              <a:t>Email: </a:t>
            </a:r>
            <a:r>
              <a:rPr lang="en-US" sz="1800" u="sng">
                <a:solidFill>
                  <a:schemeClr val="hlink"/>
                </a:solidFill>
                <a:hlinkClick r:id="rId3"/>
              </a:rPr>
              <a:t>BradInstructor@ITrainMI.com</a:t>
            </a:r>
            <a:endParaRPr sz="1800"/>
          </a:p>
          <a:p>
            <a:pPr indent="0" lvl="0" marL="0" rtl="0" algn="l">
              <a:lnSpc>
                <a:spcPct val="90000"/>
              </a:lnSpc>
              <a:spcBef>
                <a:spcPts val="1000"/>
              </a:spcBef>
              <a:spcAft>
                <a:spcPts val="0"/>
              </a:spcAft>
              <a:buClr>
                <a:schemeClr val="dk1"/>
              </a:buClr>
              <a:buSzPts val="1800"/>
              <a:buNone/>
            </a:pPr>
            <a:r>
              <a:t/>
            </a:r>
            <a:endParaRPr sz="2000"/>
          </a:p>
          <a:p>
            <a:pPr indent="-228600" lvl="0" marL="228600" rtl="0" algn="l">
              <a:lnSpc>
                <a:spcPct val="90000"/>
              </a:lnSpc>
              <a:spcBef>
                <a:spcPts val="1000"/>
              </a:spcBef>
              <a:spcAft>
                <a:spcPts val="0"/>
              </a:spcAft>
              <a:buClr>
                <a:schemeClr val="dk1"/>
              </a:buClr>
              <a:buSzPts val="1800"/>
              <a:buChar char="•"/>
            </a:pPr>
            <a:r>
              <a:rPr lang="en-US" sz="2000"/>
              <a:t>Ten years of experience training MI</a:t>
            </a:r>
            <a:endParaRPr/>
          </a:p>
          <a:p>
            <a:pPr indent="-228600" lvl="0" marL="228600" rtl="0" algn="l">
              <a:lnSpc>
                <a:spcPct val="90000"/>
              </a:lnSpc>
              <a:spcBef>
                <a:spcPts val="1000"/>
              </a:spcBef>
              <a:spcAft>
                <a:spcPts val="0"/>
              </a:spcAft>
              <a:buClr>
                <a:schemeClr val="dk1"/>
              </a:buClr>
              <a:buSzPts val="1800"/>
              <a:buChar char="•"/>
            </a:pPr>
            <a:r>
              <a:rPr lang="en-US" sz="2000"/>
              <a:t>Professional educator</a:t>
            </a:r>
            <a:endParaRPr/>
          </a:p>
          <a:p>
            <a:pPr indent="-228600" lvl="0" marL="228600" rtl="0" algn="l">
              <a:lnSpc>
                <a:spcPct val="90000"/>
              </a:lnSpc>
              <a:spcBef>
                <a:spcPts val="1000"/>
              </a:spcBef>
              <a:spcAft>
                <a:spcPts val="0"/>
              </a:spcAft>
              <a:buClr>
                <a:schemeClr val="dk1"/>
              </a:buClr>
              <a:buSzPts val="1800"/>
              <a:buChar char="•"/>
            </a:pPr>
            <a:r>
              <a:rPr lang="en-US" sz="2000"/>
              <a:t>5 years as a frontline supervisor</a:t>
            </a:r>
            <a:endParaRPr/>
          </a:p>
          <a:p>
            <a:pPr indent="-114300" lvl="0" marL="228600" rtl="0" algn="l">
              <a:lnSpc>
                <a:spcPct val="90000"/>
              </a:lnSpc>
              <a:spcBef>
                <a:spcPts val="1000"/>
              </a:spcBef>
              <a:spcAft>
                <a:spcPts val="0"/>
              </a:spcAft>
              <a:buClr>
                <a:schemeClr val="dk1"/>
              </a:buClr>
              <a:buSzPts val="1800"/>
              <a:buNone/>
            </a:pPr>
            <a:r>
              <a:t/>
            </a:r>
            <a:endParaRPr/>
          </a:p>
          <a:p>
            <a:pPr indent="0" lvl="0" marL="228600" rtl="0" algn="l">
              <a:lnSpc>
                <a:spcPct val="90000"/>
              </a:lnSpc>
              <a:spcBef>
                <a:spcPts val="1000"/>
              </a:spcBef>
              <a:spcAft>
                <a:spcPts val="0"/>
              </a:spcAft>
              <a:buSzPts val="2800"/>
              <a:buNone/>
            </a:pPr>
            <a:r>
              <a:t/>
            </a:r>
            <a:endParaRPr/>
          </a:p>
          <a:p>
            <a:pPr indent="0" lvl="0" marL="0" rtl="0" algn="l">
              <a:lnSpc>
                <a:spcPct val="90000"/>
              </a:lnSpc>
              <a:spcBef>
                <a:spcPts val="1000"/>
              </a:spcBef>
              <a:spcAft>
                <a:spcPts val="0"/>
              </a:spcAft>
              <a:buClr>
                <a:schemeClr val="dk1"/>
              </a:buClr>
              <a:buSzPts val="1800"/>
              <a:buNone/>
            </a:pPr>
            <a:r>
              <a:t/>
            </a:r>
            <a:endParaRPr sz="1800"/>
          </a:p>
        </p:txBody>
      </p:sp>
      <p:sp>
        <p:nvSpPr>
          <p:cNvPr id="102" name="Google Shape;102;p3"/>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entury Gothic"/>
              <a:buNone/>
            </a:pPr>
            <a:r>
              <a:rPr lang="en-US"/>
              <a:t>Introduction</a:t>
            </a:r>
            <a:endParaRPr/>
          </a:p>
        </p:txBody>
      </p:sp>
      <p:pic>
        <p:nvPicPr>
          <p:cNvPr descr="A person in a suit with his arms crossed&#10;&#10;Description automatically generated with medium confidence" id="103" name="Google Shape;103;p3"/>
          <p:cNvPicPr preferRelativeResize="0"/>
          <p:nvPr/>
        </p:nvPicPr>
        <p:blipFill rotWithShape="1">
          <a:blip r:embed="rId4">
            <a:alphaModFix/>
          </a:blip>
          <a:srcRect b="32500" l="0" r="0" t="0"/>
          <a:stretch/>
        </p:blipFill>
        <p:spPr>
          <a:xfrm>
            <a:off x="5999025" y="1825625"/>
            <a:ext cx="4920400" cy="4976951"/>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16"/>
          <p:cNvSpPr txBox="1"/>
          <p:nvPr/>
        </p:nvSpPr>
        <p:spPr>
          <a:xfrm>
            <a:off x="804334" y="1825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dk1"/>
              </a:buClr>
              <a:buSzPts val="2000"/>
              <a:buFont typeface="Century Gothic"/>
              <a:buNone/>
            </a:pPr>
            <a:r>
              <a:rPr b="0" i="0" lang="en-US" sz="2000" u="none" cap="none" strike="noStrike">
                <a:solidFill>
                  <a:schemeClr val="dk1"/>
                </a:solidFill>
                <a:latin typeface="Century Gothic"/>
                <a:ea typeface="Century Gothic"/>
                <a:cs typeface="Century Gothic"/>
                <a:sym typeface="Century Gothic"/>
              </a:rPr>
              <a:t>Module 3</a:t>
            </a:r>
            <a:br>
              <a:rPr b="0" i="0" lang="en-US" sz="4400" u="none" cap="none" strike="noStrike">
                <a:solidFill>
                  <a:schemeClr val="dk1"/>
                </a:solidFill>
                <a:latin typeface="Century Gothic"/>
                <a:ea typeface="Century Gothic"/>
                <a:cs typeface="Century Gothic"/>
                <a:sym typeface="Century Gothic"/>
              </a:rPr>
            </a:br>
            <a:r>
              <a:rPr b="0" i="0" lang="en-US" sz="4400" u="none" cap="none" strike="noStrike">
                <a:solidFill>
                  <a:schemeClr val="dk1"/>
                </a:solidFill>
                <a:latin typeface="Century Gothic"/>
                <a:ea typeface="Century Gothic"/>
                <a:cs typeface="Century Gothic"/>
                <a:sym typeface="Century Gothic"/>
              </a:rPr>
              <a:t>Summary statements </a:t>
            </a:r>
            <a:endParaRPr b="0" i="0" sz="1400" u="none" cap="none" strike="noStrike">
              <a:solidFill>
                <a:srgbClr val="000000"/>
              </a:solidFill>
              <a:latin typeface="Arial"/>
              <a:ea typeface="Arial"/>
              <a:cs typeface="Arial"/>
              <a:sym typeface="Arial"/>
            </a:endParaRPr>
          </a:p>
        </p:txBody>
      </p:sp>
      <p:sp>
        <p:nvSpPr>
          <p:cNvPr id="330" name="Google Shape;330;p16"/>
          <p:cNvSpPr txBox="1"/>
          <p:nvPr/>
        </p:nvSpPr>
        <p:spPr>
          <a:xfrm>
            <a:off x="2573694" y="2761861"/>
            <a:ext cx="7044600" cy="923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400"/>
              <a:buFont typeface="Arial"/>
              <a:buNone/>
            </a:pPr>
            <a:r>
              <a:rPr b="0" i="0" lang="en-US" sz="5400" u="none" cap="none" strike="noStrike">
                <a:solidFill>
                  <a:schemeClr val="dk1"/>
                </a:solidFill>
                <a:latin typeface="Century Gothic"/>
                <a:ea typeface="Century Gothic"/>
                <a:cs typeface="Century Gothic"/>
                <a:sym typeface="Century Gothic"/>
              </a:rPr>
              <a:t>Questions?</a:t>
            </a:r>
            <a:endParaRPr b="0" i="0" sz="1400" u="none" cap="none" strike="noStrike">
              <a:solidFill>
                <a:srgbClr val="000000"/>
              </a:solidFill>
              <a:latin typeface="Arial"/>
              <a:ea typeface="Arial"/>
              <a:cs typeface="Arial"/>
              <a:sym typeface="Arial"/>
            </a:endParaRPr>
          </a:p>
        </p:txBody>
      </p:sp>
      <p:sp>
        <p:nvSpPr>
          <p:cNvPr id="331" name="Google Shape;331;p16"/>
          <p:cNvSpPr txBox="1"/>
          <p:nvPr/>
        </p:nvSpPr>
        <p:spPr>
          <a:xfrm>
            <a:off x="855133" y="1001076"/>
            <a:ext cx="9427200" cy="400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FF0000"/>
                </a:solidFill>
                <a:latin typeface="Century Gothic"/>
                <a:ea typeface="Century Gothic"/>
                <a:cs typeface="Century Gothic"/>
                <a:sym typeface="Century Gothic"/>
              </a:rPr>
              <a:t>Lesson 1: Using the 3 Types of Summary Statements</a:t>
            </a:r>
            <a:endParaRPr b="0" i="0" sz="1400" u="none" cap="none" strike="noStrike">
              <a:solidFill>
                <a:srgbClr val="FF0000"/>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p17"/>
          <p:cNvSpPr txBox="1"/>
          <p:nvPr>
            <p:ph type="title"/>
          </p:nvPr>
        </p:nvSpPr>
        <p:spPr>
          <a:xfrm>
            <a:off x="804334" y="1825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000"/>
              <a:buFont typeface="Century Gothic"/>
              <a:buNone/>
            </a:pPr>
            <a:r>
              <a:rPr lang="en-US" sz="2000"/>
              <a:t>Module 3</a:t>
            </a:r>
            <a:br>
              <a:rPr lang="en-US"/>
            </a:br>
            <a:r>
              <a:rPr lang="en-US"/>
              <a:t>Summary statements </a:t>
            </a:r>
            <a:endParaRPr/>
          </a:p>
        </p:txBody>
      </p:sp>
      <p:pic>
        <p:nvPicPr>
          <p:cNvPr descr="Idea with solid fill" id="337" name="Google Shape;337;p17"/>
          <p:cNvPicPr preferRelativeResize="0"/>
          <p:nvPr>
            <p:ph idx="1" type="body"/>
          </p:nvPr>
        </p:nvPicPr>
        <p:blipFill rotWithShape="1">
          <a:blip r:embed="rId3">
            <a:alphaModFix/>
          </a:blip>
          <a:srcRect b="0" l="0" r="0" t="0"/>
          <a:stretch/>
        </p:blipFill>
        <p:spPr>
          <a:xfrm>
            <a:off x="389466" y="2199324"/>
            <a:ext cx="3657600" cy="3657600"/>
          </a:xfrm>
          <a:prstGeom prst="rect">
            <a:avLst/>
          </a:prstGeom>
          <a:noFill/>
          <a:ln cap="flat" cmpd="sng" w="9525">
            <a:solidFill>
              <a:schemeClr val="lt1"/>
            </a:solidFill>
            <a:prstDash val="solid"/>
            <a:round/>
            <a:headEnd len="sm" w="sm" type="none"/>
            <a:tailEnd len="sm" w="sm" type="none"/>
          </a:ln>
        </p:spPr>
      </p:pic>
      <p:sp>
        <p:nvSpPr>
          <p:cNvPr id="338" name="Google Shape;338;p17"/>
          <p:cNvSpPr txBox="1"/>
          <p:nvPr/>
        </p:nvSpPr>
        <p:spPr>
          <a:xfrm>
            <a:off x="4377439" y="2745826"/>
            <a:ext cx="6781500" cy="2401200"/>
          </a:xfrm>
          <a:prstGeom prst="rect">
            <a:avLst/>
          </a:prstGeom>
          <a:noFill/>
          <a:ln>
            <a:noFill/>
          </a:ln>
        </p:spPr>
        <p:txBody>
          <a:bodyPr anchorCtr="0" anchor="t" bIns="45700" lIns="91425" spcFirstLastPara="1" rIns="91425" wrap="square" tIns="45700">
            <a:spAutoFit/>
          </a:bodyPr>
          <a:lstStyle/>
          <a:p>
            <a:pPr indent="-457200" lvl="0" marL="457200" marR="0" rtl="0" algn="l">
              <a:lnSpc>
                <a:spcPct val="100000"/>
              </a:lnSpc>
              <a:spcBef>
                <a:spcPts val="0"/>
              </a:spcBef>
              <a:spcAft>
                <a:spcPts val="0"/>
              </a:spcAft>
              <a:buClr>
                <a:srgbClr val="2D3B45"/>
              </a:buClr>
              <a:buSzPts val="2000"/>
              <a:buFont typeface="Arial"/>
              <a:buAutoNum type="arabicPeriod"/>
            </a:pPr>
            <a:r>
              <a:rPr b="0" i="0" lang="en-US" sz="2000" u="none" cap="none" strike="noStrike">
                <a:solidFill>
                  <a:srgbClr val="2D3B45"/>
                </a:solidFill>
                <a:latin typeface="Century Gothic"/>
                <a:ea typeface="Century Gothic"/>
                <a:cs typeface="Century Gothic"/>
                <a:sym typeface="Century Gothic"/>
              </a:rPr>
              <a:t>Recall the discussio</a:t>
            </a:r>
            <a:r>
              <a:rPr lang="en-US" sz="2000">
                <a:solidFill>
                  <a:srgbClr val="2D3B45"/>
                </a:solidFill>
                <a:latin typeface="Century Gothic"/>
                <a:ea typeface="Century Gothic"/>
                <a:cs typeface="Century Gothic"/>
                <a:sym typeface="Century Gothic"/>
              </a:rPr>
              <a:t>n</a:t>
            </a:r>
            <a:r>
              <a:rPr b="0" i="0" lang="en-US" sz="2000" u="none" cap="none" strike="noStrike">
                <a:solidFill>
                  <a:srgbClr val="2D3B45"/>
                </a:solidFill>
                <a:latin typeface="Century Gothic"/>
                <a:ea typeface="Century Gothic"/>
                <a:cs typeface="Century Gothic"/>
                <a:sym typeface="Century Gothic"/>
              </a:rPr>
              <a:t> held in the example interview video and in the space provided on page </a:t>
            </a:r>
            <a:r>
              <a:rPr lang="en-US" sz="2000">
                <a:solidFill>
                  <a:srgbClr val="2D3B45"/>
                </a:solidFill>
                <a:latin typeface="Century Gothic"/>
                <a:ea typeface="Century Gothic"/>
                <a:cs typeface="Century Gothic"/>
                <a:sym typeface="Century Gothic"/>
              </a:rPr>
              <a:t>10</a:t>
            </a:r>
            <a:r>
              <a:rPr b="0" i="0" lang="en-US" sz="2000" u="none" cap="none" strike="noStrike">
                <a:solidFill>
                  <a:srgbClr val="2D3B45"/>
                </a:solidFill>
                <a:latin typeface="Century Gothic"/>
                <a:ea typeface="Century Gothic"/>
                <a:cs typeface="Century Gothic"/>
                <a:sym typeface="Century Gothic"/>
              </a:rPr>
              <a:t> of the partici</a:t>
            </a:r>
            <a:r>
              <a:rPr lang="en-US" sz="2000">
                <a:solidFill>
                  <a:srgbClr val="2D3B45"/>
                </a:solidFill>
                <a:latin typeface="Century Gothic"/>
                <a:ea typeface="Century Gothic"/>
                <a:cs typeface="Century Gothic"/>
                <a:sym typeface="Century Gothic"/>
              </a:rPr>
              <a:t>pant guide, </a:t>
            </a:r>
            <a:r>
              <a:rPr b="0" i="0" lang="en-US" sz="2000" u="none" cap="none" strike="noStrike">
                <a:solidFill>
                  <a:srgbClr val="2D3B45"/>
                </a:solidFill>
                <a:latin typeface="Century Gothic"/>
                <a:ea typeface="Century Gothic"/>
                <a:cs typeface="Century Gothic"/>
                <a:sym typeface="Century Gothic"/>
              </a:rPr>
              <a:t>practice writing a summary statement based on the interview, using one of the three types of statements (collecting, linking or transitional).</a:t>
            </a:r>
            <a:endParaRPr b="0" i="0" sz="2000" u="none" cap="none" strike="noStrike">
              <a:solidFill>
                <a:srgbClr val="000000"/>
              </a:solidFill>
              <a:latin typeface="Century Gothic"/>
              <a:ea typeface="Century Gothic"/>
              <a:cs typeface="Century Gothic"/>
              <a:sym typeface="Century Gothic"/>
            </a:endParaRPr>
          </a:p>
          <a:p>
            <a:pPr indent="-457200" lvl="0" marL="457200" marR="0" rtl="0" algn="l">
              <a:lnSpc>
                <a:spcPct val="100000"/>
              </a:lnSpc>
              <a:spcBef>
                <a:spcPts val="1200"/>
              </a:spcBef>
              <a:spcAft>
                <a:spcPts val="0"/>
              </a:spcAft>
              <a:buClr>
                <a:srgbClr val="2D3B45"/>
              </a:buClr>
              <a:buSzPts val="2000"/>
              <a:buFont typeface="Arial"/>
              <a:buAutoNum type="arabicPeriod"/>
            </a:pPr>
            <a:r>
              <a:rPr b="0" i="0" lang="en-US" sz="2000" u="none" cap="none" strike="noStrike">
                <a:solidFill>
                  <a:srgbClr val="2D3B45"/>
                </a:solidFill>
                <a:latin typeface="Century Gothic"/>
                <a:ea typeface="Century Gothic"/>
                <a:cs typeface="Century Gothic"/>
                <a:sym typeface="Century Gothic"/>
              </a:rPr>
              <a:t>Share one example with someone at your table.</a:t>
            </a:r>
            <a:endParaRPr b="0" i="0" sz="2000" u="none" cap="none" strike="noStrike">
              <a:solidFill>
                <a:srgbClr val="000000"/>
              </a:solidFill>
              <a:latin typeface="Century Gothic"/>
              <a:ea typeface="Century Gothic"/>
              <a:cs typeface="Century Gothic"/>
              <a:sym typeface="Century Gothic"/>
            </a:endParaRPr>
          </a:p>
        </p:txBody>
      </p:sp>
      <p:sp>
        <p:nvSpPr>
          <p:cNvPr id="339" name="Google Shape;339;p17"/>
          <p:cNvSpPr txBox="1"/>
          <p:nvPr/>
        </p:nvSpPr>
        <p:spPr>
          <a:xfrm>
            <a:off x="855133" y="1001076"/>
            <a:ext cx="9427202"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FF0000"/>
                </a:solidFill>
                <a:latin typeface="Century Gothic"/>
                <a:ea typeface="Century Gothic"/>
                <a:cs typeface="Century Gothic"/>
                <a:sym typeface="Century Gothic"/>
              </a:rPr>
              <a:t>Lesson 1: Using the 3 Types of Summary Statements</a:t>
            </a:r>
            <a:endParaRPr b="0" i="0" sz="1400" u="none" cap="none" strike="noStrike">
              <a:solidFill>
                <a:srgbClr val="FF0000"/>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p18"/>
          <p:cNvSpPr txBox="1"/>
          <p:nvPr>
            <p:ph type="title"/>
          </p:nvPr>
        </p:nvSpPr>
        <p:spPr>
          <a:xfrm>
            <a:off x="804334" y="1825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000"/>
              <a:buFont typeface="Century Gothic"/>
              <a:buNone/>
            </a:pPr>
            <a:r>
              <a:rPr lang="en-US" sz="2000"/>
              <a:t>Module 3</a:t>
            </a:r>
            <a:br>
              <a:rPr lang="en-US"/>
            </a:br>
            <a:r>
              <a:rPr lang="en-US"/>
              <a:t>Summary statements </a:t>
            </a:r>
            <a:endParaRPr/>
          </a:p>
        </p:txBody>
      </p:sp>
      <p:sp>
        <p:nvSpPr>
          <p:cNvPr id="345" name="Google Shape;345;p18"/>
          <p:cNvSpPr txBox="1"/>
          <p:nvPr/>
        </p:nvSpPr>
        <p:spPr>
          <a:xfrm>
            <a:off x="855133" y="1001076"/>
            <a:ext cx="9427202"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FF0000"/>
                </a:solidFill>
                <a:latin typeface="Century Gothic"/>
                <a:ea typeface="Century Gothic"/>
                <a:cs typeface="Century Gothic"/>
                <a:sym typeface="Century Gothic"/>
              </a:rPr>
              <a:t>Lesson 1: Using the 3 Types of Summary Statements</a:t>
            </a:r>
            <a:endParaRPr b="0" i="0" sz="1400" u="none" cap="none" strike="noStrike">
              <a:solidFill>
                <a:srgbClr val="FF0000"/>
              </a:solidFill>
              <a:latin typeface="Arial"/>
              <a:ea typeface="Arial"/>
              <a:cs typeface="Arial"/>
              <a:sym typeface="Arial"/>
            </a:endParaRPr>
          </a:p>
        </p:txBody>
      </p:sp>
      <p:pic>
        <p:nvPicPr>
          <p:cNvPr descr="A picture containing text, monitor, close, screenshot&#10;&#10;Description automatically generated" id="346" name="Google Shape;346;p18"/>
          <p:cNvPicPr preferRelativeResize="0"/>
          <p:nvPr/>
        </p:nvPicPr>
        <p:blipFill rotWithShape="1">
          <a:blip r:embed="rId3">
            <a:alphaModFix/>
          </a:blip>
          <a:srcRect b="0" l="0" r="0" t="0"/>
          <a:stretch/>
        </p:blipFill>
        <p:spPr>
          <a:xfrm>
            <a:off x="6308012" y="2960423"/>
            <a:ext cx="2669117" cy="2104496"/>
          </a:xfrm>
          <a:prstGeom prst="rect">
            <a:avLst/>
          </a:prstGeom>
          <a:noFill/>
          <a:ln>
            <a:noFill/>
          </a:ln>
        </p:spPr>
      </p:pic>
      <p:sp>
        <p:nvSpPr>
          <p:cNvPr id="347" name="Google Shape;347;p18"/>
          <p:cNvSpPr txBox="1"/>
          <p:nvPr/>
        </p:nvSpPr>
        <p:spPr>
          <a:xfrm>
            <a:off x="2159001" y="3419507"/>
            <a:ext cx="6510866" cy="7694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0" i="0" lang="en-US" sz="4400" u="none" cap="none" strike="noStrike">
                <a:solidFill>
                  <a:schemeClr val="dk1"/>
                </a:solidFill>
                <a:latin typeface="Century Gothic"/>
                <a:ea typeface="Century Gothic"/>
                <a:cs typeface="Century Gothic"/>
                <a:sym typeface="Century Gothic"/>
              </a:rPr>
              <a:t>DISCUSSION</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19"/>
          <p:cNvSpPr txBox="1"/>
          <p:nvPr/>
        </p:nvSpPr>
        <p:spPr>
          <a:xfrm>
            <a:off x="804334" y="1825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dk1"/>
              </a:buClr>
              <a:buSzPts val="2000"/>
              <a:buFont typeface="Century Gothic"/>
              <a:buNone/>
            </a:pPr>
            <a:r>
              <a:rPr b="0" i="0" lang="en-US" sz="2000" u="none" cap="none" strike="noStrike">
                <a:solidFill>
                  <a:schemeClr val="dk1"/>
                </a:solidFill>
                <a:latin typeface="Century Gothic"/>
                <a:ea typeface="Century Gothic"/>
                <a:cs typeface="Century Gothic"/>
                <a:sym typeface="Century Gothic"/>
              </a:rPr>
              <a:t>Module 3</a:t>
            </a:r>
            <a:br>
              <a:rPr b="0" i="0" lang="en-US" sz="4400" u="none" cap="none" strike="noStrike">
                <a:solidFill>
                  <a:schemeClr val="dk1"/>
                </a:solidFill>
                <a:latin typeface="Century Gothic"/>
                <a:ea typeface="Century Gothic"/>
                <a:cs typeface="Century Gothic"/>
                <a:sym typeface="Century Gothic"/>
              </a:rPr>
            </a:br>
            <a:r>
              <a:rPr b="0" i="0" lang="en-US" sz="4400" u="none" cap="none" strike="noStrike">
                <a:solidFill>
                  <a:schemeClr val="dk1"/>
                </a:solidFill>
                <a:latin typeface="Century Gothic"/>
                <a:ea typeface="Century Gothic"/>
                <a:cs typeface="Century Gothic"/>
                <a:sym typeface="Century Gothic"/>
              </a:rPr>
              <a:t>Summary statements </a:t>
            </a:r>
            <a:endParaRPr b="0" i="0" sz="4400" u="none" cap="none" strike="noStrike">
              <a:solidFill>
                <a:schemeClr val="dk1"/>
              </a:solidFill>
              <a:latin typeface="Century Gothic"/>
              <a:ea typeface="Century Gothic"/>
              <a:cs typeface="Century Gothic"/>
              <a:sym typeface="Century Gothic"/>
            </a:endParaRPr>
          </a:p>
        </p:txBody>
      </p:sp>
      <p:sp>
        <p:nvSpPr>
          <p:cNvPr id="353" name="Google Shape;353;p19"/>
          <p:cNvSpPr txBox="1"/>
          <p:nvPr/>
        </p:nvSpPr>
        <p:spPr>
          <a:xfrm>
            <a:off x="3246120" y="2843784"/>
            <a:ext cx="5588000" cy="1846659"/>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chemeClr val="dk1"/>
              </a:buClr>
              <a:buSzPts val="2400"/>
              <a:buFont typeface="Arial"/>
              <a:buChar char="•"/>
            </a:pPr>
            <a:r>
              <a:rPr b="0" i="0" lang="en-US" sz="2400" u="none" cap="none" strike="noStrike">
                <a:solidFill>
                  <a:schemeClr val="dk1"/>
                </a:solidFill>
                <a:latin typeface="Century Gothic"/>
                <a:ea typeface="Century Gothic"/>
                <a:cs typeface="Century Gothic"/>
                <a:sym typeface="Century Gothic"/>
              </a:rPr>
              <a:t>Use summary statements to address and restate concerns, to establish empathy and rapport in the interview.</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54" name="Google Shape;354;p19"/>
          <p:cNvSpPr txBox="1"/>
          <p:nvPr/>
        </p:nvSpPr>
        <p:spPr>
          <a:xfrm>
            <a:off x="855133" y="1001076"/>
            <a:ext cx="7044612"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FF0000"/>
                </a:solidFill>
                <a:latin typeface="Century Gothic"/>
                <a:ea typeface="Century Gothic"/>
                <a:cs typeface="Century Gothic"/>
                <a:sym typeface="Century Gothic"/>
              </a:rPr>
              <a:t>Lesson 2: Address and Restate Concerns</a:t>
            </a:r>
            <a:endParaRPr b="0" i="0" sz="1400" u="none" cap="none" strike="noStrike">
              <a:solidFill>
                <a:srgbClr val="FF0000"/>
              </a:solidFill>
              <a:latin typeface="Arial"/>
              <a:ea typeface="Arial"/>
              <a:cs typeface="Arial"/>
              <a:sym typeface="Arial"/>
            </a:endParaRPr>
          </a:p>
        </p:txBody>
      </p:sp>
      <p:pic>
        <p:nvPicPr>
          <p:cNvPr descr="Bullseye with solid fill" id="355" name="Google Shape;355;p19"/>
          <p:cNvPicPr preferRelativeResize="0"/>
          <p:nvPr/>
        </p:nvPicPr>
        <p:blipFill rotWithShape="1">
          <a:blip r:embed="rId3">
            <a:alphaModFix/>
          </a:blip>
          <a:srcRect b="0" l="0" r="0" t="0"/>
          <a:stretch/>
        </p:blipFill>
        <p:spPr>
          <a:xfrm>
            <a:off x="1514272" y="2861888"/>
            <a:ext cx="1637489" cy="1637489"/>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pic>
        <p:nvPicPr>
          <p:cNvPr descr="A person sitting at a table&#10;&#10;Description automatically generated with low confidence" id="360" name="Google Shape;360;p20"/>
          <p:cNvPicPr preferRelativeResize="0"/>
          <p:nvPr>
            <p:ph idx="1" type="body"/>
          </p:nvPr>
        </p:nvPicPr>
        <p:blipFill rotWithShape="1">
          <a:blip r:embed="rId3">
            <a:alphaModFix/>
          </a:blip>
          <a:srcRect b="0" l="0" r="28985" t="0"/>
          <a:stretch/>
        </p:blipFill>
        <p:spPr>
          <a:xfrm>
            <a:off x="804334" y="2045758"/>
            <a:ext cx="4635104" cy="4351338"/>
          </a:xfrm>
          <a:prstGeom prst="rect">
            <a:avLst/>
          </a:prstGeom>
          <a:noFill/>
          <a:ln>
            <a:noFill/>
          </a:ln>
        </p:spPr>
      </p:pic>
      <p:sp>
        <p:nvSpPr>
          <p:cNvPr id="361" name="Google Shape;361;p20"/>
          <p:cNvSpPr txBox="1"/>
          <p:nvPr/>
        </p:nvSpPr>
        <p:spPr>
          <a:xfrm>
            <a:off x="804334" y="1825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dk1"/>
              </a:buClr>
              <a:buSzPts val="2000"/>
              <a:buFont typeface="Century Gothic"/>
              <a:buNone/>
            </a:pPr>
            <a:r>
              <a:rPr b="0" i="0" lang="en-US" sz="2000" u="none" cap="none" strike="noStrike">
                <a:solidFill>
                  <a:schemeClr val="dk1"/>
                </a:solidFill>
                <a:latin typeface="Century Gothic"/>
                <a:ea typeface="Century Gothic"/>
                <a:cs typeface="Century Gothic"/>
                <a:sym typeface="Century Gothic"/>
              </a:rPr>
              <a:t>Module 3</a:t>
            </a:r>
            <a:br>
              <a:rPr b="0" i="0" lang="en-US" sz="4400" u="none" cap="none" strike="noStrike">
                <a:solidFill>
                  <a:schemeClr val="dk1"/>
                </a:solidFill>
                <a:latin typeface="Century Gothic"/>
                <a:ea typeface="Century Gothic"/>
                <a:cs typeface="Century Gothic"/>
                <a:sym typeface="Century Gothic"/>
              </a:rPr>
            </a:br>
            <a:r>
              <a:rPr b="0" i="0" lang="en-US" sz="4400" u="none" cap="none" strike="noStrike">
                <a:solidFill>
                  <a:schemeClr val="dk1"/>
                </a:solidFill>
                <a:latin typeface="Century Gothic"/>
                <a:ea typeface="Century Gothic"/>
                <a:cs typeface="Century Gothic"/>
                <a:sym typeface="Century Gothic"/>
              </a:rPr>
              <a:t>Summary statements </a:t>
            </a:r>
            <a:endParaRPr b="0" i="0" sz="4400" u="none" cap="none" strike="noStrike">
              <a:solidFill>
                <a:schemeClr val="dk1"/>
              </a:solidFill>
              <a:latin typeface="Century Gothic"/>
              <a:ea typeface="Century Gothic"/>
              <a:cs typeface="Century Gothic"/>
              <a:sym typeface="Century Gothic"/>
            </a:endParaRPr>
          </a:p>
        </p:txBody>
      </p:sp>
      <p:sp>
        <p:nvSpPr>
          <p:cNvPr id="362" name="Google Shape;362;p20"/>
          <p:cNvSpPr txBox="1"/>
          <p:nvPr/>
        </p:nvSpPr>
        <p:spPr>
          <a:xfrm>
            <a:off x="6096000" y="2489200"/>
            <a:ext cx="5588000" cy="4001095"/>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chemeClr val="dk1"/>
              </a:buClr>
              <a:buSzPts val="2000"/>
              <a:buFont typeface="Arial"/>
              <a:buChar char="•"/>
            </a:pPr>
            <a:r>
              <a:rPr b="0" i="0" lang="en-US" sz="2000" u="none" cap="none" strike="noStrike">
                <a:solidFill>
                  <a:schemeClr val="dk1"/>
                </a:solidFill>
                <a:latin typeface="Century Gothic"/>
                <a:ea typeface="Century Gothic"/>
                <a:cs typeface="Century Gothic"/>
                <a:sym typeface="Century Gothic"/>
              </a:rPr>
              <a:t>Pull employee thoughts together thoughtfully to summarize experience over time</a:t>
            </a:r>
            <a:endParaRPr b="0" i="0" sz="1400" u="none" cap="none" strike="noStrike">
              <a:solidFill>
                <a:srgbClr val="000000"/>
              </a:solidFill>
              <a:latin typeface="Arial"/>
              <a:ea typeface="Arial"/>
              <a:cs typeface="Arial"/>
              <a:sym typeface="Arial"/>
            </a:endParaRPr>
          </a:p>
          <a:p>
            <a:pPr indent="-215900" lvl="0" marL="342900" marR="0" rtl="0" algn="l">
              <a:lnSpc>
                <a:spcPct val="100000"/>
              </a:lnSpc>
              <a:spcBef>
                <a:spcPts val="0"/>
              </a:spcBef>
              <a:spcAft>
                <a:spcPts val="0"/>
              </a:spcAft>
              <a:buClr>
                <a:schemeClr val="dk1"/>
              </a:buClr>
              <a:buSzPts val="2000"/>
              <a:buFont typeface="Arial"/>
              <a:buNone/>
            </a:pPr>
            <a:r>
              <a:t/>
            </a:r>
            <a:endParaRPr b="0" i="0" sz="2000" u="none" cap="none" strike="noStrike">
              <a:solidFill>
                <a:schemeClr val="dk1"/>
              </a:solidFill>
              <a:latin typeface="Century Gothic"/>
              <a:ea typeface="Century Gothic"/>
              <a:cs typeface="Century Gothic"/>
              <a:sym typeface="Century Gothic"/>
            </a:endParaRPr>
          </a:p>
          <a:p>
            <a:pPr indent="-215900" lvl="0" marL="342900" marR="0" rtl="0" algn="l">
              <a:lnSpc>
                <a:spcPct val="100000"/>
              </a:lnSpc>
              <a:spcBef>
                <a:spcPts val="0"/>
              </a:spcBef>
              <a:spcAft>
                <a:spcPts val="0"/>
              </a:spcAft>
              <a:buClr>
                <a:schemeClr val="dk1"/>
              </a:buClr>
              <a:buSzPts val="2000"/>
              <a:buFont typeface="Arial"/>
              <a:buNone/>
            </a:pPr>
            <a:r>
              <a:t/>
            </a:r>
            <a:endParaRPr b="0" i="0" sz="2000" u="none" cap="none" strike="noStrike">
              <a:solidFill>
                <a:schemeClr val="dk1"/>
              </a:solidFill>
              <a:latin typeface="Century Gothic"/>
              <a:ea typeface="Century Gothic"/>
              <a:cs typeface="Century Gothic"/>
              <a:sym typeface="Century Gothic"/>
            </a:endParaRPr>
          </a:p>
          <a:p>
            <a:pPr indent="-342900" lvl="0" marL="342900" marR="0" rtl="0" algn="l">
              <a:lnSpc>
                <a:spcPct val="100000"/>
              </a:lnSpc>
              <a:spcBef>
                <a:spcPts val="0"/>
              </a:spcBef>
              <a:spcAft>
                <a:spcPts val="0"/>
              </a:spcAft>
              <a:buClr>
                <a:schemeClr val="dk1"/>
              </a:buClr>
              <a:buSzPts val="2000"/>
              <a:buFont typeface="Arial"/>
              <a:buChar char="•"/>
            </a:pPr>
            <a:r>
              <a:rPr b="0" i="0" lang="en-US" sz="2000" u="none" cap="none" strike="noStrike">
                <a:solidFill>
                  <a:schemeClr val="dk1"/>
                </a:solidFill>
                <a:latin typeface="Century Gothic"/>
                <a:ea typeface="Century Gothic"/>
                <a:cs typeface="Century Gothic"/>
                <a:sym typeface="Century Gothic"/>
              </a:rPr>
              <a:t>Important during times of employee ambivalence</a:t>
            </a:r>
            <a:endParaRPr b="0" i="0" sz="1400" u="none" cap="none" strike="noStrike">
              <a:solidFill>
                <a:srgbClr val="000000"/>
              </a:solidFill>
              <a:latin typeface="Arial"/>
              <a:ea typeface="Arial"/>
              <a:cs typeface="Arial"/>
              <a:sym typeface="Arial"/>
            </a:endParaRPr>
          </a:p>
          <a:p>
            <a:pPr indent="-215900" lvl="0" marL="342900" marR="0" rtl="0" algn="l">
              <a:lnSpc>
                <a:spcPct val="100000"/>
              </a:lnSpc>
              <a:spcBef>
                <a:spcPts val="0"/>
              </a:spcBef>
              <a:spcAft>
                <a:spcPts val="0"/>
              </a:spcAft>
              <a:buClr>
                <a:schemeClr val="dk1"/>
              </a:buClr>
              <a:buSzPts val="2000"/>
              <a:buFont typeface="Arial"/>
              <a:buNone/>
            </a:pPr>
            <a:r>
              <a:t/>
            </a:r>
            <a:endParaRPr b="0" i="0" sz="20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Century Gothic"/>
              <a:ea typeface="Century Gothic"/>
              <a:cs typeface="Century Gothic"/>
              <a:sym typeface="Century Gothic"/>
            </a:endParaRPr>
          </a:p>
          <a:p>
            <a:pPr indent="-342900" lvl="0" marL="342900" marR="0" rtl="0" algn="l">
              <a:lnSpc>
                <a:spcPct val="100000"/>
              </a:lnSpc>
              <a:spcBef>
                <a:spcPts val="0"/>
              </a:spcBef>
              <a:spcAft>
                <a:spcPts val="0"/>
              </a:spcAft>
              <a:buClr>
                <a:schemeClr val="dk1"/>
              </a:buClr>
              <a:buSzPts val="2000"/>
              <a:buFont typeface="Arial"/>
              <a:buChar char="•"/>
            </a:pPr>
            <a:r>
              <a:rPr b="0" i="0" lang="en-US" sz="2000" u="none" cap="none" strike="noStrike">
                <a:solidFill>
                  <a:schemeClr val="dk1"/>
                </a:solidFill>
                <a:latin typeface="Century Gothic"/>
                <a:ea typeface="Century Gothic"/>
                <a:cs typeface="Century Gothic"/>
                <a:sym typeface="Century Gothic"/>
              </a:rPr>
              <a:t>Offers a new perspective on the issue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63" name="Google Shape;363;p20"/>
          <p:cNvSpPr txBox="1"/>
          <p:nvPr/>
        </p:nvSpPr>
        <p:spPr>
          <a:xfrm>
            <a:off x="855133" y="1001076"/>
            <a:ext cx="7044612"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FF0000"/>
                </a:solidFill>
                <a:latin typeface="Century Gothic"/>
                <a:ea typeface="Century Gothic"/>
                <a:cs typeface="Century Gothic"/>
                <a:sym typeface="Century Gothic"/>
              </a:rPr>
              <a:t>Lesson 2: Address and Restate Concerns</a:t>
            </a:r>
            <a:endParaRPr b="0" i="0" sz="1400" u="none" cap="none" strike="noStrike">
              <a:solidFill>
                <a:srgbClr val="FF0000"/>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p21"/>
          <p:cNvSpPr txBox="1"/>
          <p:nvPr/>
        </p:nvSpPr>
        <p:spPr>
          <a:xfrm>
            <a:off x="804334" y="1825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dk1"/>
              </a:buClr>
              <a:buSzPts val="2000"/>
              <a:buFont typeface="Century Gothic"/>
              <a:buNone/>
            </a:pPr>
            <a:r>
              <a:rPr b="0" i="0" lang="en-US" sz="2000" u="none" cap="none" strike="noStrike">
                <a:solidFill>
                  <a:schemeClr val="dk1"/>
                </a:solidFill>
                <a:latin typeface="Century Gothic"/>
                <a:ea typeface="Century Gothic"/>
                <a:cs typeface="Century Gothic"/>
                <a:sym typeface="Century Gothic"/>
              </a:rPr>
              <a:t>Module 3</a:t>
            </a:r>
            <a:br>
              <a:rPr b="0" i="0" lang="en-US" sz="4400" u="none" cap="none" strike="noStrike">
                <a:solidFill>
                  <a:schemeClr val="dk1"/>
                </a:solidFill>
                <a:latin typeface="Century Gothic"/>
                <a:ea typeface="Century Gothic"/>
                <a:cs typeface="Century Gothic"/>
                <a:sym typeface="Century Gothic"/>
              </a:rPr>
            </a:br>
            <a:r>
              <a:rPr b="0" i="0" lang="en-US" sz="4400" u="none" cap="none" strike="noStrike">
                <a:solidFill>
                  <a:schemeClr val="dk1"/>
                </a:solidFill>
                <a:latin typeface="Century Gothic"/>
                <a:ea typeface="Century Gothic"/>
                <a:cs typeface="Century Gothic"/>
                <a:sym typeface="Century Gothic"/>
              </a:rPr>
              <a:t>Summary statements </a:t>
            </a:r>
            <a:endParaRPr b="0" i="0" sz="4400" u="none" cap="none" strike="noStrike">
              <a:solidFill>
                <a:schemeClr val="dk1"/>
              </a:solidFill>
              <a:latin typeface="Century Gothic"/>
              <a:ea typeface="Century Gothic"/>
              <a:cs typeface="Century Gothic"/>
              <a:sym typeface="Century Gothic"/>
            </a:endParaRPr>
          </a:p>
        </p:txBody>
      </p:sp>
      <p:sp>
        <p:nvSpPr>
          <p:cNvPr id="369" name="Google Shape;369;p21"/>
          <p:cNvSpPr txBox="1"/>
          <p:nvPr/>
        </p:nvSpPr>
        <p:spPr>
          <a:xfrm>
            <a:off x="7332133" y="2223097"/>
            <a:ext cx="4351800" cy="36480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en-US" sz="2500">
                <a:solidFill>
                  <a:srgbClr val="2D3B45"/>
                </a:solidFill>
                <a:latin typeface="Century Gothic"/>
                <a:ea typeface="Century Gothic"/>
                <a:cs typeface="Century Gothic"/>
                <a:sym typeface="Century Gothic"/>
              </a:rPr>
              <a:t>Knowing when to use the different types of summary statements takes practice and diligence when listening for cues to summarize when the employee is talking.</a:t>
            </a:r>
            <a:endParaRPr sz="2500">
              <a:solidFill>
                <a:srgbClr val="2D3B45"/>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800"/>
              <a:buFont typeface="Arial"/>
              <a:buNone/>
            </a:pPr>
            <a:r>
              <a:t/>
            </a:r>
            <a:endParaRPr sz="2000">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descr="A picture containing person, person&#10;&#10;Description automatically generated" id="370" name="Google Shape;370;p21"/>
          <p:cNvPicPr preferRelativeResize="0"/>
          <p:nvPr>
            <p:ph idx="1" type="body"/>
          </p:nvPr>
        </p:nvPicPr>
        <p:blipFill rotWithShape="1">
          <a:blip r:embed="rId3">
            <a:alphaModFix/>
          </a:blip>
          <a:srcRect b="0" l="0" r="0" t="0"/>
          <a:stretch/>
        </p:blipFill>
        <p:spPr>
          <a:xfrm>
            <a:off x="508000" y="2138957"/>
            <a:ext cx="6527007" cy="4351338"/>
          </a:xfrm>
          <a:prstGeom prst="rect">
            <a:avLst/>
          </a:prstGeom>
          <a:noFill/>
          <a:ln>
            <a:noFill/>
          </a:ln>
        </p:spPr>
      </p:pic>
      <p:sp>
        <p:nvSpPr>
          <p:cNvPr id="371" name="Google Shape;371;p21"/>
          <p:cNvSpPr txBox="1"/>
          <p:nvPr/>
        </p:nvSpPr>
        <p:spPr>
          <a:xfrm>
            <a:off x="855133" y="1001076"/>
            <a:ext cx="7044612"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FF0000"/>
                </a:solidFill>
                <a:latin typeface="Century Gothic"/>
                <a:ea typeface="Century Gothic"/>
                <a:cs typeface="Century Gothic"/>
                <a:sym typeface="Century Gothic"/>
              </a:rPr>
              <a:t>Lesson 2: Address and Restate Concerns</a:t>
            </a:r>
            <a:endParaRPr b="0" i="0" sz="1400" u="none" cap="none" strike="noStrike">
              <a:solidFill>
                <a:srgbClr val="FF0000"/>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sp>
        <p:nvSpPr>
          <p:cNvPr id="376" name="Google Shape;376;p22"/>
          <p:cNvSpPr txBox="1"/>
          <p:nvPr/>
        </p:nvSpPr>
        <p:spPr>
          <a:xfrm>
            <a:off x="804334" y="1825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dk1"/>
              </a:buClr>
              <a:buSzPts val="2000"/>
              <a:buFont typeface="Century Gothic"/>
              <a:buNone/>
            </a:pPr>
            <a:r>
              <a:rPr b="0" i="0" lang="en-US" sz="2000" u="none" cap="none" strike="noStrike">
                <a:solidFill>
                  <a:schemeClr val="dk1"/>
                </a:solidFill>
                <a:latin typeface="Century Gothic"/>
                <a:ea typeface="Century Gothic"/>
                <a:cs typeface="Century Gothic"/>
                <a:sym typeface="Century Gothic"/>
              </a:rPr>
              <a:t>Module 3</a:t>
            </a:r>
            <a:br>
              <a:rPr b="0" i="0" lang="en-US" sz="4400" u="none" cap="none" strike="noStrike">
                <a:solidFill>
                  <a:schemeClr val="dk1"/>
                </a:solidFill>
                <a:latin typeface="Century Gothic"/>
                <a:ea typeface="Century Gothic"/>
                <a:cs typeface="Century Gothic"/>
                <a:sym typeface="Century Gothic"/>
              </a:rPr>
            </a:br>
            <a:r>
              <a:rPr b="0" i="0" lang="en-US" sz="4400" u="none" cap="none" strike="noStrike">
                <a:solidFill>
                  <a:schemeClr val="dk1"/>
                </a:solidFill>
                <a:latin typeface="Century Gothic"/>
                <a:ea typeface="Century Gothic"/>
                <a:cs typeface="Century Gothic"/>
                <a:sym typeface="Century Gothic"/>
              </a:rPr>
              <a:t>Summary statements </a:t>
            </a:r>
            <a:endParaRPr b="0" i="0" sz="1400" u="none" cap="none" strike="noStrike">
              <a:solidFill>
                <a:srgbClr val="000000"/>
              </a:solidFill>
              <a:latin typeface="Arial"/>
              <a:ea typeface="Arial"/>
              <a:cs typeface="Arial"/>
              <a:sym typeface="Arial"/>
            </a:endParaRPr>
          </a:p>
        </p:txBody>
      </p:sp>
      <p:sp>
        <p:nvSpPr>
          <p:cNvPr id="377" name="Google Shape;377;p22"/>
          <p:cNvSpPr txBox="1"/>
          <p:nvPr>
            <p:ph idx="1" type="body"/>
          </p:nvPr>
        </p:nvSpPr>
        <p:spPr>
          <a:xfrm>
            <a:off x="660056" y="2540847"/>
            <a:ext cx="10515599" cy="1776306"/>
          </a:xfrm>
          <a:prstGeom prst="rect">
            <a:avLst/>
          </a:prstGeom>
          <a:noFill/>
          <a:ln>
            <a:noFill/>
          </a:ln>
        </p:spPr>
        <p:txBody>
          <a:bodyPr anchorCtr="0" anchor="t" bIns="45700" lIns="91425" spcFirstLastPara="1" rIns="91425" wrap="square" tIns="45700">
            <a:normAutofit/>
          </a:bodyPr>
          <a:lstStyle/>
          <a:p>
            <a:pPr indent="-342900" lvl="1" marL="800100" rtl="0" algn="l">
              <a:lnSpc>
                <a:spcPct val="90000"/>
              </a:lnSpc>
              <a:spcBef>
                <a:spcPts val="0"/>
              </a:spcBef>
              <a:spcAft>
                <a:spcPts val="0"/>
              </a:spcAft>
              <a:buClr>
                <a:srgbClr val="2D3B45"/>
              </a:buClr>
              <a:buSzPts val="3200"/>
              <a:buAutoNum type="arabicPeriod"/>
            </a:pPr>
            <a:r>
              <a:rPr b="0" i="0" lang="en-US" sz="3200" u="none" strike="noStrike">
                <a:solidFill>
                  <a:srgbClr val="2D3B45"/>
                </a:solidFill>
                <a:latin typeface="Century Gothic"/>
                <a:ea typeface="Century Gothic"/>
                <a:cs typeface="Century Gothic"/>
                <a:sym typeface="Century Gothic"/>
              </a:rPr>
              <a:t> Listen attentively and make lists </a:t>
            </a:r>
            <a:endParaRPr/>
          </a:p>
          <a:p>
            <a:pPr indent="-342900" lvl="1" marL="800100" rtl="0" algn="l">
              <a:lnSpc>
                <a:spcPct val="90000"/>
              </a:lnSpc>
              <a:spcBef>
                <a:spcPts val="500"/>
              </a:spcBef>
              <a:spcAft>
                <a:spcPts val="0"/>
              </a:spcAft>
              <a:buClr>
                <a:srgbClr val="2D3B45"/>
              </a:buClr>
              <a:buSzPts val="3200"/>
              <a:buAutoNum type="arabicPeriod"/>
            </a:pPr>
            <a:r>
              <a:rPr lang="en-US" sz="3200">
                <a:solidFill>
                  <a:srgbClr val="2D3B45"/>
                </a:solidFill>
              </a:rPr>
              <a:t> Make note of similarities or repeated sentiments</a:t>
            </a:r>
            <a:endParaRPr/>
          </a:p>
          <a:p>
            <a:pPr indent="-342900" lvl="1" marL="800100" rtl="0" algn="l">
              <a:lnSpc>
                <a:spcPct val="90000"/>
              </a:lnSpc>
              <a:spcBef>
                <a:spcPts val="500"/>
              </a:spcBef>
              <a:spcAft>
                <a:spcPts val="0"/>
              </a:spcAft>
              <a:buClr>
                <a:srgbClr val="2D3B45"/>
              </a:buClr>
              <a:buSzPts val="3200"/>
              <a:buAutoNum type="arabicPeriod"/>
            </a:pPr>
            <a:r>
              <a:rPr b="0" i="0" lang="en-US" sz="3200" u="none" strike="noStrike">
                <a:solidFill>
                  <a:srgbClr val="2D3B45"/>
                </a:solidFill>
                <a:latin typeface="Century Gothic"/>
                <a:ea typeface="Century Gothic"/>
                <a:cs typeface="Century Gothic"/>
                <a:sym typeface="Century Gothic"/>
              </a:rPr>
              <a:t> Look for emerging patterns or emotions</a:t>
            </a:r>
            <a:endParaRPr/>
          </a:p>
        </p:txBody>
      </p:sp>
      <p:grpSp>
        <p:nvGrpSpPr>
          <p:cNvPr id="378" name="Google Shape;378;p22"/>
          <p:cNvGrpSpPr/>
          <p:nvPr/>
        </p:nvGrpSpPr>
        <p:grpSpPr>
          <a:xfrm>
            <a:off x="2175242" y="4592622"/>
            <a:ext cx="7841516" cy="1828800"/>
            <a:chOff x="1539550" y="4592622"/>
            <a:chExt cx="7841516" cy="1828800"/>
          </a:xfrm>
        </p:grpSpPr>
        <p:sp>
          <p:nvSpPr>
            <p:cNvPr id="379" name="Google Shape;379;p22"/>
            <p:cNvSpPr/>
            <p:nvPr/>
          </p:nvSpPr>
          <p:spPr>
            <a:xfrm>
              <a:off x="7552266" y="4592622"/>
              <a:ext cx="1828800" cy="1828800"/>
            </a:xfrm>
            <a:prstGeom prst="rect">
              <a:avLst/>
            </a:prstGeom>
            <a:solidFill>
              <a:srgbClr val="D4F4F3"/>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80" name="Google Shape;380;p22"/>
            <p:cNvSpPr/>
            <p:nvPr/>
          </p:nvSpPr>
          <p:spPr>
            <a:xfrm>
              <a:off x="4533555" y="4592622"/>
              <a:ext cx="1828800" cy="1828800"/>
            </a:xfrm>
            <a:prstGeom prst="rect">
              <a:avLst/>
            </a:prstGeom>
            <a:solidFill>
              <a:srgbClr val="AFDFE5"/>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81" name="Google Shape;381;p22"/>
            <p:cNvSpPr/>
            <p:nvPr/>
          </p:nvSpPr>
          <p:spPr>
            <a:xfrm>
              <a:off x="1539550" y="4592622"/>
              <a:ext cx="1828800" cy="1828800"/>
            </a:xfrm>
            <a:prstGeom prst="rect">
              <a:avLst/>
            </a:prstGeom>
            <a:solidFill>
              <a:schemeClr val="lt2"/>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Ear outline" id="382" name="Google Shape;382;p22"/>
            <p:cNvPicPr preferRelativeResize="0"/>
            <p:nvPr/>
          </p:nvPicPr>
          <p:blipFill rotWithShape="1">
            <a:blip r:embed="rId3">
              <a:alphaModFix/>
            </a:blip>
            <a:srcRect b="0" l="0" r="0" t="0"/>
            <a:stretch/>
          </p:blipFill>
          <p:spPr>
            <a:xfrm>
              <a:off x="1683484" y="4736556"/>
              <a:ext cx="1540932" cy="1540932"/>
            </a:xfrm>
            <a:prstGeom prst="rect">
              <a:avLst/>
            </a:prstGeom>
            <a:noFill/>
            <a:ln>
              <a:noFill/>
            </a:ln>
          </p:spPr>
        </p:pic>
        <p:pic>
          <p:nvPicPr>
            <p:cNvPr descr="List outline" id="383" name="Google Shape;383;p22"/>
            <p:cNvPicPr preferRelativeResize="0"/>
            <p:nvPr/>
          </p:nvPicPr>
          <p:blipFill rotWithShape="1">
            <a:blip r:embed="rId4">
              <a:alphaModFix/>
            </a:blip>
            <a:srcRect b="0" l="0" r="0" t="0"/>
            <a:stretch/>
          </p:blipFill>
          <p:spPr>
            <a:xfrm>
              <a:off x="4677489" y="4736556"/>
              <a:ext cx="1540932" cy="1540932"/>
            </a:xfrm>
            <a:prstGeom prst="rect">
              <a:avLst/>
            </a:prstGeom>
            <a:noFill/>
            <a:ln>
              <a:noFill/>
            </a:ln>
          </p:spPr>
        </p:pic>
        <p:pic>
          <p:nvPicPr>
            <p:cNvPr descr="Eye outline" id="384" name="Google Shape;384;p22"/>
            <p:cNvPicPr preferRelativeResize="0"/>
            <p:nvPr/>
          </p:nvPicPr>
          <p:blipFill rotWithShape="1">
            <a:blip r:embed="rId5">
              <a:alphaModFix/>
            </a:blip>
            <a:srcRect b="0" l="0" r="0" t="0"/>
            <a:stretch/>
          </p:blipFill>
          <p:spPr>
            <a:xfrm>
              <a:off x="7696200" y="4736556"/>
              <a:ext cx="1540933" cy="1540933"/>
            </a:xfrm>
            <a:prstGeom prst="rect">
              <a:avLst/>
            </a:prstGeom>
            <a:noFill/>
            <a:ln>
              <a:noFill/>
            </a:ln>
          </p:spPr>
        </p:pic>
      </p:grpSp>
      <p:sp>
        <p:nvSpPr>
          <p:cNvPr id="385" name="Google Shape;385;p22"/>
          <p:cNvSpPr txBox="1"/>
          <p:nvPr/>
        </p:nvSpPr>
        <p:spPr>
          <a:xfrm>
            <a:off x="855133" y="1001076"/>
            <a:ext cx="7044612"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FF0000"/>
                </a:solidFill>
                <a:latin typeface="Century Gothic"/>
                <a:ea typeface="Century Gothic"/>
                <a:cs typeface="Century Gothic"/>
                <a:sym typeface="Century Gothic"/>
              </a:rPr>
              <a:t>Lesson 2: Address and Restate Concerns</a:t>
            </a:r>
            <a:endParaRPr b="0" i="0" sz="1400" u="none" cap="none" strike="noStrike">
              <a:solidFill>
                <a:srgbClr val="FF0000"/>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sp>
        <p:nvSpPr>
          <p:cNvPr id="390" name="Google Shape;390;p23"/>
          <p:cNvSpPr txBox="1"/>
          <p:nvPr/>
        </p:nvSpPr>
        <p:spPr>
          <a:xfrm>
            <a:off x="804334" y="1825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dk1"/>
              </a:buClr>
              <a:buSzPts val="2000"/>
              <a:buFont typeface="Century Gothic"/>
              <a:buNone/>
            </a:pPr>
            <a:r>
              <a:rPr b="0" i="0" lang="en-US" sz="2000" u="none" cap="none" strike="noStrike">
                <a:solidFill>
                  <a:schemeClr val="dk1"/>
                </a:solidFill>
                <a:latin typeface="Century Gothic"/>
                <a:ea typeface="Century Gothic"/>
                <a:cs typeface="Century Gothic"/>
                <a:sym typeface="Century Gothic"/>
              </a:rPr>
              <a:t>Module 3</a:t>
            </a:r>
            <a:br>
              <a:rPr b="0" i="0" lang="en-US" sz="4400" u="none" cap="none" strike="noStrike">
                <a:solidFill>
                  <a:schemeClr val="dk1"/>
                </a:solidFill>
                <a:latin typeface="Century Gothic"/>
                <a:ea typeface="Century Gothic"/>
                <a:cs typeface="Century Gothic"/>
                <a:sym typeface="Century Gothic"/>
              </a:rPr>
            </a:br>
            <a:r>
              <a:rPr b="0" i="0" lang="en-US" sz="4400" u="none" cap="none" strike="noStrike">
                <a:solidFill>
                  <a:schemeClr val="dk1"/>
                </a:solidFill>
                <a:latin typeface="Century Gothic"/>
                <a:ea typeface="Century Gothic"/>
                <a:cs typeface="Century Gothic"/>
                <a:sym typeface="Century Gothic"/>
              </a:rPr>
              <a:t>Summary statements </a:t>
            </a:r>
            <a:endParaRPr b="0" i="0" sz="1400" u="none" cap="none" strike="noStrike">
              <a:solidFill>
                <a:srgbClr val="000000"/>
              </a:solidFill>
              <a:latin typeface="Arial"/>
              <a:ea typeface="Arial"/>
              <a:cs typeface="Arial"/>
              <a:sym typeface="Arial"/>
            </a:endParaRPr>
          </a:p>
        </p:txBody>
      </p:sp>
      <p:sp>
        <p:nvSpPr>
          <p:cNvPr id="391" name="Google Shape;391;p23"/>
          <p:cNvSpPr txBox="1"/>
          <p:nvPr/>
        </p:nvSpPr>
        <p:spPr>
          <a:xfrm>
            <a:off x="2573694" y="2761861"/>
            <a:ext cx="7044612" cy="92333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400"/>
              <a:buFont typeface="Arial"/>
              <a:buNone/>
            </a:pPr>
            <a:r>
              <a:rPr b="0" i="0" lang="en-US" sz="5400" u="none" cap="none" strike="noStrike">
                <a:solidFill>
                  <a:schemeClr val="dk1"/>
                </a:solidFill>
                <a:latin typeface="Century Gothic"/>
                <a:ea typeface="Century Gothic"/>
                <a:cs typeface="Century Gothic"/>
                <a:sym typeface="Century Gothic"/>
              </a:rPr>
              <a:t>Questions?</a:t>
            </a:r>
            <a:endParaRPr b="0" i="0" sz="1400" u="none" cap="none" strike="noStrike">
              <a:solidFill>
                <a:srgbClr val="000000"/>
              </a:solidFill>
              <a:latin typeface="Arial"/>
              <a:ea typeface="Arial"/>
              <a:cs typeface="Arial"/>
              <a:sym typeface="Arial"/>
            </a:endParaRPr>
          </a:p>
        </p:txBody>
      </p:sp>
      <p:sp>
        <p:nvSpPr>
          <p:cNvPr id="392" name="Google Shape;392;p23"/>
          <p:cNvSpPr txBox="1"/>
          <p:nvPr/>
        </p:nvSpPr>
        <p:spPr>
          <a:xfrm>
            <a:off x="855133" y="1001076"/>
            <a:ext cx="7044612"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FF0000"/>
                </a:solidFill>
                <a:latin typeface="Century Gothic"/>
                <a:ea typeface="Century Gothic"/>
                <a:cs typeface="Century Gothic"/>
                <a:sym typeface="Century Gothic"/>
              </a:rPr>
              <a:t>Lesson 2: Address and Restate Concerns</a:t>
            </a:r>
            <a:endParaRPr b="0" i="0" sz="1400" u="none" cap="none" strike="noStrike">
              <a:solidFill>
                <a:srgbClr val="FF0000"/>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sp>
        <p:nvSpPr>
          <p:cNvPr id="397" name="Google Shape;397;p24"/>
          <p:cNvSpPr txBox="1"/>
          <p:nvPr/>
        </p:nvSpPr>
        <p:spPr>
          <a:xfrm>
            <a:off x="804334" y="1825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dk1"/>
              </a:buClr>
              <a:buSzPts val="2000"/>
              <a:buFont typeface="Century Gothic"/>
              <a:buNone/>
            </a:pPr>
            <a:r>
              <a:rPr b="0" i="0" lang="en-US" sz="2000" u="none" cap="none" strike="noStrike">
                <a:solidFill>
                  <a:schemeClr val="dk1"/>
                </a:solidFill>
                <a:latin typeface="Century Gothic"/>
                <a:ea typeface="Century Gothic"/>
                <a:cs typeface="Century Gothic"/>
                <a:sym typeface="Century Gothic"/>
              </a:rPr>
              <a:t>Module 3</a:t>
            </a:r>
            <a:br>
              <a:rPr b="0" i="0" lang="en-US" sz="4400" u="none" cap="none" strike="noStrike">
                <a:solidFill>
                  <a:schemeClr val="dk1"/>
                </a:solidFill>
                <a:latin typeface="Century Gothic"/>
                <a:ea typeface="Century Gothic"/>
                <a:cs typeface="Century Gothic"/>
                <a:sym typeface="Century Gothic"/>
              </a:rPr>
            </a:br>
            <a:r>
              <a:rPr b="0" i="0" lang="en-US" sz="4400" u="none" cap="none" strike="noStrike">
                <a:solidFill>
                  <a:schemeClr val="dk1"/>
                </a:solidFill>
                <a:latin typeface="Century Gothic"/>
                <a:ea typeface="Century Gothic"/>
                <a:cs typeface="Century Gothic"/>
                <a:sym typeface="Century Gothic"/>
              </a:rPr>
              <a:t>Summary statements </a:t>
            </a:r>
            <a:endParaRPr b="0" i="0" sz="1400" u="none" cap="none" strike="noStrike">
              <a:solidFill>
                <a:srgbClr val="000000"/>
              </a:solidFill>
              <a:latin typeface="Arial"/>
              <a:ea typeface="Arial"/>
              <a:cs typeface="Arial"/>
              <a:sym typeface="Arial"/>
            </a:endParaRPr>
          </a:p>
        </p:txBody>
      </p:sp>
      <p:pic>
        <p:nvPicPr>
          <p:cNvPr descr="Idea with solid fill" id="398" name="Google Shape;398;p24"/>
          <p:cNvPicPr preferRelativeResize="0"/>
          <p:nvPr>
            <p:ph idx="1" type="body"/>
          </p:nvPr>
        </p:nvPicPr>
        <p:blipFill rotWithShape="1">
          <a:blip r:embed="rId3">
            <a:alphaModFix/>
          </a:blip>
          <a:srcRect b="0" l="0" r="0" t="0"/>
          <a:stretch/>
        </p:blipFill>
        <p:spPr>
          <a:xfrm>
            <a:off x="804334" y="2317855"/>
            <a:ext cx="2556934" cy="2556934"/>
          </a:xfrm>
          <a:prstGeom prst="rect">
            <a:avLst/>
          </a:prstGeom>
          <a:noFill/>
          <a:ln cap="flat" cmpd="sng" w="9525">
            <a:solidFill>
              <a:schemeClr val="lt1"/>
            </a:solidFill>
            <a:prstDash val="solid"/>
            <a:round/>
            <a:headEnd len="sm" w="sm" type="none"/>
            <a:tailEnd len="sm" w="sm" type="none"/>
          </a:ln>
        </p:spPr>
      </p:pic>
      <p:sp>
        <p:nvSpPr>
          <p:cNvPr id="399" name="Google Shape;399;p24"/>
          <p:cNvSpPr txBox="1"/>
          <p:nvPr/>
        </p:nvSpPr>
        <p:spPr>
          <a:xfrm>
            <a:off x="3877733" y="2308533"/>
            <a:ext cx="67395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chemeClr val="dk1"/>
                </a:solidFill>
                <a:latin typeface="Century Gothic"/>
                <a:ea typeface="Century Gothic"/>
                <a:cs typeface="Century Gothic"/>
                <a:sym typeface="Century Gothic"/>
              </a:rPr>
              <a:t>MI Interview Analysis</a:t>
            </a:r>
            <a:endParaRPr b="0" i="0" sz="1400" u="none" cap="none" strike="noStrike">
              <a:solidFill>
                <a:srgbClr val="000000"/>
              </a:solidFill>
              <a:latin typeface="Arial"/>
              <a:ea typeface="Arial"/>
              <a:cs typeface="Arial"/>
              <a:sym typeface="Arial"/>
            </a:endParaRPr>
          </a:p>
        </p:txBody>
      </p:sp>
      <p:sp>
        <p:nvSpPr>
          <p:cNvPr id="400" name="Google Shape;400;p24"/>
          <p:cNvSpPr txBox="1"/>
          <p:nvPr/>
        </p:nvSpPr>
        <p:spPr>
          <a:xfrm>
            <a:off x="3877733" y="3155472"/>
            <a:ext cx="7169700" cy="1754700"/>
          </a:xfrm>
          <a:prstGeom prst="rect">
            <a:avLst/>
          </a:prstGeom>
          <a:noFill/>
          <a:ln>
            <a:noFill/>
          </a:ln>
        </p:spPr>
        <p:txBody>
          <a:bodyPr anchorCtr="0" anchor="t" bIns="45700" lIns="91425" spcFirstLastPara="1" rIns="91425" wrap="square" tIns="45700">
            <a:spAutoFit/>
          </a:bodyPr>
          <a:lstStyle/>
          <a:p>
            <a:pPr indent="-342900" lvl="0" marL="457200" marR="0" rtl="0" algn="l">
              <a:lnSpc>
                <a:spcPct val="100000"/>
              </a:lnSpc>
              <a:spcBef>
                <a:spcPts val="0"/>
              </a:spcBef>
              <a:spcAft>
                <a:spcPts val="0"/>
              </a:spcAft>
              <a:buClr>
                <a:srgbClr val="2D3B45"/>
              </a:buClr>
              <a:buSzPts val="1800"/>
              <a:buFont typeface="Century Gothic"/>
              <a:buChar char="●"/>
            </a:pPr>
            <a:r>
              <a:rPr b="0" i="0" lang="en-US" sz="1800" u="none" cap="none" strike="noStrike">
                <a:solidFill>
                  <a:srgbClr val="2D3B45"/>
                </a:solidFill>
                <a:latin typeface="Century Gothic"/>
                <a:ea typeface="Century Gothic"/>
                <a:cs typeface="Century Gothic"/>
                <a:sym typeface="Century Gothic"/>
              </a:rPr>
              <a:t>Participant guide page </a:t>
            </a:r>
            <a:r>
              <a:rPr lang="en-US" sz="1800">
                <a:solidFill>
                  <a:srgbClr val="2D3B45"/>
                </a:solidFill>
                <a:latin typeface="Century Gothic"/>
                <a:ea typeface="Century Gothic"/>
                <a:cs typeface="Century Gothic"/>
                <a:sym typeface="Century Gothic"/>
              </a:rPr>
              <a:t>11</a:t>
            </a:r>
            <a:r>
              <a:rPr b="0" i="0" lang="en-US" sz="1800" u="none" cap="none" strike="noStrike">
                <a:solidFill>
                  <a:srgbClr val="2D3B45"/>
                </a:solidFill>
                <a:latin typeface="Century Gothic"/>
                <a:ea typeface="Century Gothic"/>
                <a:cs typeface="Century Gothic"/>
                <a:sym typeface="Century Gothic"/>
              </a:rPr>
              <a:t> </a:t>
            </a:r>
            <a:endParaRPr b="0" i="0" sz="1800" u="none" cap="none" strike="noStrike">
              <a:solidFill>
                <a:srgbClr val="2D3B45"/>
              </a:solidFill>
              <a:latin typeface="Century Gothic"/>
              <a:ea typeface="Century Gothic"/>
              <a:cs typeface="Century Gothic"/>
              <a:sym typeface="Century Gothic"/>
            </a:endParaRPr>
          </a:p>
          <a:p>
            <a:pPr indent="-342900" lvl="0" marL="457200" marR="0" rtl="0" algn="l">
              <a:lnSpc>
                <a:spcPct val="100000"/>
              </a:lnSpc>
              <a:spcBef>
                <a:spcPts val="0"/>
              </a:spcBef>
              <a:spcAft>
                <a:spcPts val="0"/>
              </a:spcAft>
              <a:buClr>
                <a:srgbClr val="2D3B45"/>
              </a:buClr>
              <a:buSzPts val="1800"/>
              <a:buFont typeface="Century Gothic"/>
              <a:buChar char="●"/>
            </a:pPr>
            <a:r>
              <a:rPr b="0" i="0" lang="en-US" sz="1800" u="none" cap="none" strike="noStrike">
                <a:solidFill>
                  <a:srgbClr val="2D3B45"/>
                </a:solidFill>
                <a:latin typeface="Century Gothic"/>
                <a:ea typeface="Century Gothic"/>
                <a:cs typeface="Century Gothic"/>
                <a:sym typeface="Century Gothic"/>
              </a:rPr>
              <a:t>Read the short MI scenarios </a:t>
            </a:r>
            <a:endParaRPr b="0" i="0" sz="1800" u="none" cap="none" strike="noStrike">
              <a:solidFill>
                <a:srgbClr val="2D3B45"/>
              </a:solidFill>
              <a:latin typeface="Century Gothic"/>
              <a:ea typeface="Century Gothic"/>
              <a:cs typeface="Century Gothic"/>
              <a:sym typeface="Century Gothic"/>
            </a:endParaRPr>
          </a:p>
          <a:p>
            <a:pPr indent="-342900" lvl="0" marL="457200" marR="0" rtl="0" algn="l">
              <a:lnSpc>
                <a:spcPct val="100000"/>
              </a:lnSpc>
              <a:spcBef>
                <a:spcPts val="0"/>
              </a:spcBef>
              <a:spcAft>
                <a:spcPts val="0"/>
              </a:spcAft>
              <a:buClr>
                <a:srgbClr val="2D3B45"/>
              </a:buClr>
              <a:buSzPts val="1800"/>
              <a:buFont typeface="Century Gothic"/>
              <a:buChar char="●"/>
            </a:pPr>
            <a:r>
              <a:rPr b="0" i="0" lang="en-US" sz="1800" u="none" cap="none" strike="noStrike">
                <a:solidFill>
                  <a:srgbClr val="2D3B45"/>
                </a:solidFill>
                <a:latin typeface="Century Gothic"/>
                <a:ea typeface="Century Gothic"/>
                <a:cs typeface="Century Gothic"/>
                <a:sym typeface="Century Gothic"/>
              </a:rPr>
              <a:t>Determine the best type of summary statement for each scenario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D3B45"/>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01" name="Google Shape;401;p24"/>
          <p:cNvSpPr txBox="1"/>
          <p:nvPr/>
        </p:nvSpPr>
        <p:spPr>
          <a:xfrm>
            <a:off x="855133" y="1001076"/>
            <a:ext cx="7044612"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FF0000"/>
                </a:solidFill>
                <a:latin typeface="Century Gothic"/>
                <a:ea typeface="Century Gothic"/>
                <a:cs typeface="Century Gothic"/>
                <a:sym typeface="Century Gothic"/>
              </a:rPr>
              <a:t>Lesson 2: Address and Restate Concerns</a:t>
            </a:r>
            <a:endParaRPr b="0" i="0" sz="1400" u="none" cap="none" strike="noStrike">
              <a:solidFill>
                <a:srgbClr val="FF0000"/>
              </a:solidFill>
              <a:latin typeface="Arial"/>
              <a:ea typeface="Arial"/>
              <a:cs typeface="Arial"/>
              <a:sym typeface="Arial"/>
            </a:endParaRPr>
          </a:p>
        </p:txBody>
      </p:sp>
      <p:sp>
        <p:nvSpPr>
          <p:cNvPr id="402" name="Google Shape;402;p24"/>
          <p:cNvSpPr txBox="1"/>
          <p:nvPr/>
        </p:nvSpPr>
        <p:spPr>
          <a:xfrm>
            <a:off x="3441960" y="4472721"/>
            <a:ext cx="7315200" cy="1631700"/>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rgbClr val="2D3B45"/>
              </a:buClr>
              <a:buSzPts val="1800"/>
              <a:buFont typeface="Calibri"/>
              <a:buAutoNum type="arabicPeriod"/>
            </a:pPr>
            <a:r>
              <a:rPr b="0" i="0" lang="en-US" sz="1800" u="none" cap="none" strike="noStrike">
                <a:solidFill>
                  <a:srgbClr val="2D3B45"/>
                </a:solidFill>
                <a:latin typeface="Century Gothic"/>
                <a:ea typeface="Century Gothic"/>
                <a:cs typeface="Century Gothic"/>
                <a:sym typeface="Century Gothic"/>
              </a:rPr>
              <a:t>Discuss with a paired person at your table where you might interject empathy and rapport during the interviews.</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1200"/>
              </a:spcBef>
              <a:spcAft>
                <a:spcPts val="0"/>
              </a:spcAft>
              <a:buClr>
                <a:srgbClr val="2D3B45"/>
              </a:buClr>
              <a:buSzPts val="1800"/>
              <a:buFont typeface="Calibri"/>
              <a:buAutoNum type="arabicPeriod"/>
            </a:pPr>
            <a:r>
              <a:rPr b="0" i="0" lang="en-US" sz="1800" u="none" cap="none" strike="noStrike">
                <a:solidFill>
                  <a:srgbClr val="2D3B45"/>
                </a:solidFill>
                <a:latin typeface="Century Gothic"/>
                <a:ea typeface="Century Gothic"/>
                <a:cs typeface="Century Gothic"/>
                <a:sym typeface="Century Gothic"/>
              </a:rPr>
              <a:t>Discuss with your paired person how you would use OARS during the interviews.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6" name="Shape 406"/>
        <p:cNvGrpSpPr/>
        <p:nvPr/>
      </p:nvGrpSpPr>
      <p:grpSpPr>
        <a:xfrm>
          <a:off x="0" y="0"/>
          <a:ext cx="0" cy="0"/>
          <a:chOff x="0" y="0"/>
          <a:chExt cx="0" cy="0"/>
        </a:xfrm>
      </p:grpSpPr>
      <p:sp>
        <p:nvSpPr>
          <p:cNvPr id="407" name="Google Shape;407;p25"/>
          <p:cNvSpPr txBox="1"/>
          <p:nvPr/>
        </p:nvSpPr>
        <p:spPr>
          <a:xfrm>
            <a:off x="804334" y="1825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dk1"/>
              </a:buClr>
              <a:buSzPts val="2000"/>
              <a:buFont typeface="Century Gothic"/>
              <a:buNone/>
            </a:pPr>
            <a:r>
              <a:rPr b="0" i="0" lang="en-US" sz="2000" u="none" cap="none" strike="noStrike">
                <a:solidFill>
                  <a:schemeClr val="dk1"/>
                </a:solidFill>
                <a:latin typeface="Century Gothic"/>
                <a:ea typeface="Century Gothic"/>
                <a:cs typeface="Century Gothic"/>
                <a:sym typeface="Century Gothic"/>
              </a:rPr>
              <a:t>Module 3</a:t>
            </a:r>
            <a:br>
              <a:rPr b="0" i="0" lang="en-US" sz="4400" u="none" cap="none" strike="noStrike">
                <a:solidFill>
                  <a:schemeClr val="dk1"/>
                </a:solidFill>
                <a:latin typeface="Century Gothic"/>
                <a:ea typeface="Century Gothic"/>
                <a:cs typeface="Century Gothic"/>
                <a:sym typeface="Century Gothic"/>
              </a:rPr>
            </a:br>
            <a:r>
              <a:rPr b="0" i="0" lang="en-US" sz="4400" u="none" cap="none" strike="noStrike">
                <a:solidFill>
                  <a:schemeClr val="dk1"/>
                </a:solidFill>
                <a:latin typeface="Century Gothic"/>
                <a:ea typeface="Century Gothic"/>
                <a:cs typeface="Century Gothic"/>
                <a:sym typeface="Century Gothic"/>
              </a:rPr>
              <a:t>Summary statements </a:t>
            </a:r>
            <a:endParaRPr b="0" i="0" sz="1400" u="none" cap="none" strike="noStrike">
              <a:solidFill>
                <a:srgbClr val="000000"/>
              </a:solidFill>
              <a:latin typeface="Arial"/>
              <a:ea typeface="Arial"/>
              <a:cs typeface="Arial"/>
              <a:sym typeface="Arial"/>
            </a:endParaRPr>
          </a:p>
        </p:txBody>
      </p:sp>
      <p:sp>
        <p:nvSpPr>
          <p:cNvPr id="408" name="Google Shape;408;p25"/>
          <p:cNvSpPr txBox="1"/>
          <p:nvPr/>
        </p:nvSpPr>
        <p:spPr>
          <a:xfrm>
            <a:off x="855133" y="1001076"/>
            <a:ext cx="7044612"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FF0000"/>
                </a:solidFill>
                <a:latin typeface="Century Gothic"/>
                <a:ea typeface="Century Gothic"/>
                <a:cs typeface="Century Gothic"/>
                <a:sym typeface="Century Gothic"/>
              </a:rPr>
              <a:t>Lesson 2: Address and Restate Concerns</a:t>
            </a:r>
            <a:endParaRPr b="0" i="0" sz="1400" u="none" cap="none" strike="noStrike">
              <a:solidFill>
                <a:srgbClr val="FF0000"/>
              </a:solidFill>
              <a:latin typeface="Arial"/>
              <a:ea typeface="Arial"/>
              <a:cs typeface="Arial"/>
              <a:sym typeface="Arial"/>
            </a:endParaRPr>
          </a:p>
        </p:txBody>
      </p:sp>
      <p:pic>
        <p:nvPicPr>
          <p:cNvPr descr="A picture containing text, monitor, close, screenshot&#10;&#10;Description automatically generated" id="409" name="Google Shape;409;p25"/>
          <p:cNvPicPr preferRelativeResize="0"/>
          <p:nvPr/>
        </p:nvPicPr>
        <p:blipFill rotWithShape="1">
          <a:blip r:embed="rId3">
            <a:alphaModFix/>
          </a:blip>
          <a:srcRect b="0" l="0" r="0" t="0"/>
          <a:stretch/>
        </p:blipFill>
        <p:spPr>
          <a:xfrm>
            <a:off x="6308012" y="2960423"/>
            <a:ext cx="2669117" cy="2104496"/>
          </a:xfrm>
          <a:prstGeom prst="rect">
            <a:avLst/>
          </a:prstGeom>
          <a:noFill/>
          <a:ln>
            <a:noFill/>
          </a:ln>
        </p:spPr>
      </p:pic>
      <p:sp>
        <p:nvSpPr>
          <p:cNvPr id="410" name="Google Shape;410;p25"/>
          <p:cNvSpPr txBox="1"/>
          <p:nvPr/>
        </p:nvSpPr>
        <p:spPr>
          <a:xfrm>
            <a:off x="2159001" y="3419507"/>
            <a:ext cx="6510866" cy="7694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0" i="0" lang="en-US" sz="4400" u="none" cap="none" strike="noStrike">
                <a:solidFill>
                  <a:schemeClr val="dk1"/>
                </a:solidFill>
                <a:latin typeface="Century Gothic"/>
                <a:ea typeface="Century Gothic"/>
                <a:cs typeface="Century Gothic"/>
                <a:sym typeface="Century Gothic"/>
              </a:rPr>
              <a:t>DISCUSSION</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4"/>
          <p:cNvSpPr txBox="1"/>
          <p:nvPr>
            <p:ph idx="1" type="body"/>
          </p:nvPr>
        </p:nvSpPr>
        <p:spPr>
          <a:xfrm>
            <a:off x="6186195" y="1978025"/>
            <a:ext cx="5760113"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en-US" sz="2000"/>
              <a:t>This course is designed for you!</a:t>
            </a:r>
            <a:endParaRPr sz="2000"/>
          </a:p>
          <a:p>
            <a:pPr indent="-228600" lvl="0" marL="228600" rtl="0" algn="l">
              <a:lnSpc>
                <a:spcPct val="90000"/>
              </a:lnSpc>
              <a:spcBef>
                <a:spcPts val="1000"/>
              </a:spcBef>
              <a:spcAft>
                <a:spcPts val="0"/>
              </a:spcAft>
              <a:buClr>
                <a:schemeClr val="dk1"/>
              </a:buClr>
              <a:buSzPts val="2400"/>
              <a:buChar char="•"/>
            </a:pPr>
            <a:r>
              <a:rPr lang="en-US" sz="2000"/>
              <a:t>Frontline supervisor</a:t>
            </a:r>
            <a:endParaRPr sz="2000"/>
          </a:p>
          <a:p>
            <a:pPr indent="-228600" lvl="0" marL="228600" rtl="0" algn="l">
              <a:lnSpc>
                <a:spcPct val="90000"/>
              </a:lnSpc>
              <a:spcBef>
                <a:spcPts val="1000"/>
              </a:spcBef>
              <a:spcAft>
                <a:spcPts val="0"/>
              </a:spcAft>
              <a:buClr>
                <a:schemeClr val="dk1"/>
              </a:buClr>
              <a:buSzPts val="2400"/>
              <a:buChar char="•"/>
            </a:pPr>
            <a:r>
              <a:rPr lang="en-US" sz="2000"/>
              <a:t>Assist employees with challenging performance and behaviors </a:t>
            </a:r>
            <a:endParaRPr sz="2000"/>
          </a:p>
          <a:p>
            <a:pPr indent="-228600" lvl="0" marL="228600" rtl="0" algn="l">
              <a:lnSpc>
                <a:spcPct val="90000"/>
              </a:lnSpc>
              <a:spcBef>
                <a:spcPts val="1000"/>
              </a:spcBef>
              <a:spcAft>
                <a:spcPts val="0"/>
              </a:spcAft>
              <a:buClr>
                <a:schemeClr val="dk1"/>
              </a:buClr>
              <a:buSzPts val="2400"/>
              <a:buChar char="•"/>
            </a:pPr>
            <a:r>
              <a:rPr lang="en-US" sz="2000"/>
              <a:t>Using </a:t>
            </a:r>
            <a:r>
              <a:rPr lang="en-US" sz="2000"/>
              <a:t>communication</a:t>
            </a:r>
            <a:r>
              <a:rPr lang="en-US" sz="2000"/>
              <a:t> skills (3 R’s)</a:t>
            </a:r>
            <a:endParaRPr sz="2000"/>
          </a:p>
          <a:p>
            <a:pPr indent="-228600" lvl="0" marL="228600" rtl="0" algn="l">
              <a:lnSpc>
                <a:spcPct val="90000"/>
              </a:lnSpc>
              <a:spcBef>
                <a:spcPts val="1000"/>
              </a:spcBef>
              <a:spcAft>
                <a:spcPts val="0"/>
              </a:spcAft>
              <a:buClr>
                <a:schemeClr val="dk1"/>
              </a:buClr>
              <a:buSzPts val="2400"/>
              <a:buChar char="•"/>
            </a:pPr>
            <a:r>
              <a:rPr lang="en-US" sz="2000"/>
              <a:t>Create a plan for behavior change</a:t>
            </a:r>
            <a:endParaRPr sz="2000"/>
          </a:p>
        </p:txBody>
      </p:sp>
      <p:sp>
        <p:nvSpPr>
          <p:cNvPr id="109" name="Google Shape;109;p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entury Gothic"/>
              <a:buNone/>
            </a:pPr>
            <a:r>
              <a:rPr lang="en-US"/>
              <a:t>Your Skills</a:t>
            </a:r>
            <a:endParaRPr/>
          </a:p>
        </p:txBody>
      </p:sp>
      <p:pic>
        <p:nvPicPr>
          <p:cNvPr descr="A person with the arms crossed&#10;&#10;Description automatically generated with medium confidence" id="110" name="Google Shape;110;p4"/>
          <p:cNvPicPr preferRelativeResize="0"/>
          <p:nvPr/>
        </p:nvPicPr>
        <p:blipFill rotWithShape="1">
          <a:blip r:embed="rId3">
            <a:alphaModFix/>
          </a:blip>
          <a:srcRect b="0" l="49244" r="25085" t="0"/>
          <a:stretch/>
        </p:blipFill>
        <p:spPr>
          <a:xfrm>
            <a:off x="335901" y="1978025"/>
            <a:ext cx="1549130" cy="4023360"/>
          </a:xfrm>
          <a:prstGeom prst="rect">
            <a:avLst/>
          </a:prstGeom>
          <a:noFill/>
          <a:ln>
            <a:noFill/>
          </a:ln>
        </p:spPr>
      </p:pic>
      <p:pic>
        <p:nvPicPr>
          <p:cNvPr descr="A person holding a computer&#10;&#10;Description automatically generated with medium confidence" id="111" name="Google Shape;111;p4"/>
          <p:cNvPicPr preferRelativeResize="0"/>
          <p:nvPr/>
        </p:nvPicPr>
        <p:blipFill rotWithShape="1">
          <a:blip r:embed="rId4">
            <a:alphaModFix/>
          </a:blip>
          <a:srcRect b="0" l="36358" r="33438" t="0"/>
          <a:stretch/>
        </p:blipFill>
        <p:spPr>
          <a:xfrm>
            <a:off x="1892945" y="1978025"/>
            <a:ext cx="1822829" cy="4023360"/>
          </a:xfrm>
          <a:prstGeom prst="rect">
            <a:avLst/>
          </a:prstGeom>
          <a:noFill/>
          <a:ln>
            <a:noFill/>
          </a:ln>
        </p:spPr>
      </p:pic>
      <p:pic>
        <p:nvPicPr>
          <p:cNvPr descr="A picture containing person, indoor, table&#10;&#10;Description automatically generated" id="112" name="Google Shape;112;p4"/>
          <p:cNvPicPr preferRelativeResize="0"/>
          <p:nvPr/>
        </p:nvPicPr>
        <p:blipFill rotWithShape="1">
          <a:blip r:embed="rId5">
            <a:alphaModFix/>
          </a:blip>
          <a:srcRect b="4201" l="54859" r="19972" t="12549"/>
          <a:stretch/>
        </p:blipFill>
        <p:spPr>
          <a:xfrm>
            <a:off x="3725105" y="1978024"/>
            <a:ext cx="1822829" cy="4023361"/>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4" name="Shape 414"/>
        <p:cNvGrpSpPr/>
        <p:nvPr/>
      </p:nvGrpSpPr>
      <p:grpSpPr>
        <a:xfrm>
          <a:off x="0" y="0"/>
          <a:ext cx="0" cy="0"/>
          <a:chOff x="0" y="0"/>
          <a:chExt cx="0" cy="0"/>
        </a:xfrm>
      </p:grpSpPr>
      <p:sp>
        <p:nvSpPr>
          <p:cNvPr id="415" name="Google Shape;415;p26"/>
          <p:cNvSpPr txBox="1"/>
          <p:nvPr/>
        </p:nvSpPr>
        <p:spPr>
          <a:xfrm>
            <a:off x="804334" y="1825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dk1"/>
              </a:buClr>
              <a:buSzPts val="2000"/>
              <a:buFont typeface="Century Gothic"/>
              <a:buNone/>
            </a:pPr>
            <a:r>
              <a:rPr b="0" i="0" lang="en-US" sz="2000" u="none" cap="none" strike="noStrike">
                <a:solidFill>
                  <a:schemeClr val="dk1"/>
                </a:solidFill>
                <a:latin typeface="Century Gothic"/>
                <a:ea typeface="Century Gothic"/>
                <a:cs typeface="Century Gothic"/>
                <a:sym typeface="Century Gothic"/>
              </a:rPr>
              <a:t>Module 3</a:t>
            </a:r>
            <a:br>
              <a:rPr b="0" i="0" lang="en-US" sz="4400" u="none" cap="none" strike="noStrike">
                <a:solidFill>
                  <a:schemeClr val="dk1"/>
                </a:solidFill>
                <a:latin typeface="Century Gothic"/>
                <a:ea typeface="Century Gothic"/>
                <a:cs typeface="Century Gothic"/>
                <a:sym typeface="Century Gothic"/>
              </a:rPr>
            </a:br>
            <a:r>
              <a:rPr b="0" i="0" lang="en-US" sz="4400" u="none" cap="none" strike="noStrike">
                <a:solidFill>
                  <a:schemeClr val="dk1"/>
                </a:solidFill>
                <a:latin typeface="Century Gothic"/>
                <a:ea typeface="Century Gothic"/>
                <a:cs typeface="Century Gothic"/>
                <a:sym typeface="Century Gothic"/>
              </a:rPr>
              <a:t>Summary statements </a:t>
            </a:r>
            <a:endParaRPr b="0" i="0" sz="4400" u="none" cap="none" strike="noStrike">
              <a:solidFill>
                <a:schemeClr val="dk1"/>
              </a:solidFill>
              <a:latin typeface="Century Gothic"/>
              <a:ea typeface="Century Gothic"/>
              <a:cs typeface="Century Gothic"/>
              <a:sym typeface="Century Gothic"/>
            </a:endParaRPr>
          </a:p>
        </p:txBody>
      </p:sp>
      <p:sp>
        <p:nvSpPr>
          <p:cNvPr id="416" name="Google Shape;416;p26"/>
          <p:cNvSpPr txBox="1"/>
          <p:nvPr/>
        </p:nvSpPr>
        <p:spPr>
          <a:xfrm>
            <a:off x="3242735" y="2844798"/>
            <a:ext cx="8500533" cy="3416320"/>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rgbClr val="2D3B45"/>
              </a:buClr>
              <a:buSzPts val="2400"/>
              <a:buFont typeface="Arial"/>
              <a:buChar char="•"/>
            </a:pPr>
            <a:r>
              <a:rPr b="0" i="0" lang="en-US" sz="2400" u="none" cap="none" strike="noStrike">
                <a:solidFill>
                  <a:srgbClr val="2D3B45"/>
                </a:solidFill>
                <a:latin typeface="Century Gothic"/>
                <a:ea typeface="Century Gothic"/>
                <a:cs typeface="Century Gothic"/>
                <a:sym typeface="Century Gothic"/>
              </a:rPr>
              <a:t>Use summary statements to verbally reaffirm employee strengths to support the development of a plan to modify performance behavior</a:t>
            </a:r>
            <a:endParaRPr b="0" i="0" sz="1800" u="none" cap="none" strike="noStrike">
              <a:solidFill>
                <a:srgbClr val="2D3B45"/>
              </a:solidFill>
              <a:latin typeface="Century Gothic"/>
              <a:ea typeface="Century Gothic"/>
              <a:cs typeface="Century Gothic"/>
              <a:sym typeface="Century Gothic"/>
            </a:endParaRPr>
          </a:p>
          <a:p>
            <a:pPr indent="-342900" lvl="0" marL="342900" marR="0" rtl="0" algn="l">
              <a:lnSpc>
                <a:spcPct val="100000"/>
              </a:lnSpc>
              <a:spcBef>
                <a:spcPts val="0"/>
              </a:spcBef>
              <a:spcAft>
                <a:spcPts val="0"/>
              </a:spcAft>
              <a:buClr>
                <a:srgbClr val="2D3B45"/>
              </a:buClr>
              <a:buSzPts val="2400"/>
              <a:buFont typeface="Arial"/>
              <a:buChar char="•"/>
            </a:pPr>
            <a:r>
              <a:rPr b="0" i="0" lang="en-US" sz="2400" u="none" cap="none" strike="noStrike">
                <a:solidFill>
                  <a:srgbClr val="2D3B45"/>
                </a:solidFill>
                <a:latin typeface="Century Gothic"/>
                <a:ea typeface="Century Gothic"/>
                <a:cs typeface="Century Gothic"/>
                <a:sym typeface="Century Gothic"/>
              </a:rPr>
              <a:t>Summary statements create a conversational bridge to a discussion on planned performance and/or behavior changes to be made by the employee</a:t>
            </a:r>
            <a:r>
              <a:rPr b="0" i="0" lang="en-US" sz="1800" u="none" cap="none" strike="noStrike">
                <a:solidFill>
                  <a:srgbClr val="2D3B45"/>
                </a:solidFill>
                <a:latin typeface="Century Gothic"/>
                <a:ea typeface="Century Gothic"/>
                <a:cs typeface="Century Gothic"/>
                <a:sym typeface="Century Gothic"/>
              </a:rPr>
              <a:t>.</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br>
              <a:rPr b="0" i="0" lang="en-US" sz="1800" u="none" cap="none" strike="noStrike">
                <a:solidFill>
                  <a:schemeClr val="dk1"/>
                </a:solidFill>
                <a:latin typeface="Calibri"/>
                <a:ea typeface="Calibri"/>
                <a:cs typeface="Calibri"/>
                <a:sym typeface="Calibri"/>
              </a:rPr>
            </a:b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br>
              <a:rPr b="0" i="0" lang="en-US" sz="1800" u="none" cap="none" strike="noStrike">
                <a:solidFill>
                  <a:schemeClr val="dk1"/>
                </a:solidFill>
                <a:latin typeface="Calibri"/>
                <a:ea typeface="Calibri"/>
                <a:cs typeface="Calibri"/>
                <a:sym typeface="Calibri"/>
              </a:rPr>
            </a:br>
            <a:endParaRPr b="0" i="0" sz="1800" u="none" cap="none" strike="noStrike">
              <a:solidFill>
                <a:schemeClr val="dk1"/>
              </a:solidFill>
              <a:latin typeface="Calibri"/>
              <a:ea typeface="Calibri"/>
              <a:cs typeface="Calibri"/>
              <a:sym typeface="Calibri"/>
            </a:endParaRPr>
          </a:p>
        </p:txBody>
      </p:sp>
      <p:sp>
        <p:nvSpPr>
          <p:cNvPr id="417" name="Google Shape;417;p26"/>
          <p:cNvSpPr txBox="1"/>
          <p:nvPr/>
        </p:nvSpPr>
        <p:spPr>
          <a:xfrm>
            <a:off x="855133" y="1001076"/>
            <a:ext cx="10083800"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FF0000"/>
                </a:solidFill>
                <a:latin typeface="Century Gothic"/>
                <a:ea typeface="Century Gothic"/>
                <a:cs typeface="Century Gothic"/>
                <a:sym typeface="Century Gothic"/>
              </a:rPr>
              <a:t>Lesson 3: Affirm Strengths, Create a Plan, Wrap-up</a:t>
            </a:r>
            <a:endParaRPr b="0" i="0" sz="1400" u="none" cap="none" strike="noStrike">
              <a:solidFill>
                <a:srgbClr val="FF0000"/>
              </a:solidFill>
              <a:latin typeface="Arial"/>
              <a:ea typeface="Arial"/>
              <a:cs typeface="Arial"/>
              <a:sym typeface="Arial"/>
            </a:endParaRPr>
          </a:p>
        </p:txBody>
      </p:sp>
      <p:pic>
        <p:nvPicPr>
          <p:cNvPr descr="Bullseye with solid fill" id="418" name="Google Shape;418;p26"/>
          <p:cNvPicPr preferRelativeResize="0"/>
          <p:nvPr/>
        </p:nvPicPr>
        <p:blipFill rotWithShape="1">
          <a:blip r:embed="rId3">
            <a:alphaModFix/>
          </a:blip>
          <a:srcRect b="0" l="0" r="0" t="0"/>
          <a:stretch/>
        </p:blipFill>
        <p:spPr>
          <a:xfrm>
            <a:off x="1514272" y="2861888"/>
            <a:ext cx="1637489" cy="1637489"/>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2" name="Shape 422"/>
        <p:cNvGrpSpPr/>
        <p:nvPr/>
      </p:nvGrpSpPr>
      <p:grpSpPr>
        <a:xfrm>
          <a:off x="0" y="0"/>
          <a:ext cx="0" cy="0"/>
          <a:chOff x="0" y="0"/>
          <a:chExt cx="0" cy="0"/>
        </a:xfrm>
      </p:grpSpPr>
      <p:sp>
        <p:nvSpPr>
          <p:cNvPr id="423" name="Google Shape;423;p27"/>
          <p:cNvSpPr txBox="1"/>
          <p:nvPr/>
        </p:nvSpPr>
        <p:spPr>
          <a:xfrm>
            <a:off x="804334" y="1825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dk1"/>
              </a:buClr>
              <a:buSzPts val="2000"/>
              <a:buFont typeface="Century Gothic"/>
              <a:buNone/>
            </a:pPr>
            <a:r>
              <a:rPr b="0" i="0" lang="en-US" sz="2000" u="none" cap="none" strike="noStrike">
                <a:solidFill>
                  <a:schemeClr val="dk1"/>
                </a:solidFill>
                <a:latin typeface="Century Gothic"/>
                <a:ea typeface="Century Gothic"/>
                <a:cs typeface="Century Gothic"/>
                <a:sym typeface="Century Gothic"/>
              </a:rPr>
              <a:t>Module 3</a:t>
            </a:r>
            <a:br>
              <a:rPr b="0" i="0" lang="en-US" sz="4400" u="none" cap="none" strike="noStrike">
                <a:solidFill>
                  <a:schemeClr val="dk1"/>
                </a:solidFill>
                <a:latin typeface="Century Gothic"/>
                <a:ea typeface="Century Gothic"/>
                <a:cs typeface="Century Gothic"/>
                <a:sym typeface="Century Gothic"/>
              </a:rPr>
            </a:br>
            <a:r>
              <a:rPr b="0" i="0" lang="en-US" sz="4400" u="none" cap="none" strike="noStrike">
                <a:solidFill>
                  <a:schemeClr val="dk1"/>
                </a:solidFill>
                <a:latin typeface="Century Gothic"/>
                <a:ea typeface="Century Gothic"/>
                <a:cs typeface="Century Gothic"/>
                <a:sym typeface="Century Gothic"/>
              </a:rPr>
              <a:t>Summary statements </a:t>
            </a:r>
            <a:endParaRPr b="0" i="0" sz="1400" u="none" cap="none" strike="noStrike">
              <a:solidFill>
                <a:srgbClr val="000000"/>
              </a:solidFill>
              <a:latin typeface="Arial"/>
              <a:ea typeface="Arial"/>
              <a:cs typeface="Arial"/>
              <a:sym typeface="Arial"/>
            </a:endParaRPr>
          </a:p>
        </p:txBody>
      </p:sp>
      <p:sp>
        <p:nvSpPr>
          <p:cNvPr id="424" name="Google Shape;424;p27"/>
          <p:cNvSpPr txBox="1"/>
          <p:nvPr/>
        </p:nvSpPr>
        <p:spPr>
          <a:xfrm>
            <a:off x="855133" y="1001076"/>
            <a:ext cx="10083800"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FF0000"/>
                </a:solidFill>
                <a:latin typeface="Century Gothic"/>
                <a:ea typeface="Century Gothic"/>
                <a:cs typeface="Century Gothic"/>
                <a:sym typeface="Century Gothic"/>
              </a:rPr>
              <a:t>Lesson 3: Affirm Strengths, Create a Plan, Wrap-up</a:t>
            </a:r>
            <a:endParaRPr b="0" i="0" sz="1400" u="none" cap="none" strike="noStrike">
              <a:solidFill>
                <a:srgbClr val="FF0000"/>
              </a:solidFill>
              <a:latin typeface="Arial"/>
              <a:ea typeface="Arial"/>
              <a:cs typeface="Arial"/>
              <a:sym typeface="Arial"/>
            </a:endParaRPr>
          </a:p>
        </p:txBody>
      </p:sp>
      <p:pic>
        <p:nvPicPr>
          <p:cNvPr descr="Two people having a discussion&#10;&#10;Description automatically generated with medium confidence" id="425" name="Google Shape;425;p27"/>
          <p:cNvPicPr preferRelativeResize="0"/>
          <p:nvPr/>
        </p:nvPicPr>
        <p:blipFill rotWithShape="1">
          <a:blip r:embed="rId3">
            <a:alphaModFix/>
          </a:blip>
          <a:srcRect b="0" l="0" r="0" t="0"/>
          <a:stretch/>
        </p:blipFill>
        <p:spPr>
          <a:xfrm>
            <a:off x="529167" y="2384007"/>
            <a:ext cx="5532967" cy="3688645"/>
          </a:xfrm>
          <a:prstGeom prst="rect">
            <a:avLst/>
          </a:prstGeom>
          <a:noFill/>
          <a:ln>
            <a:noFill/>
          </a:ln>
        </p:spPr>
      </p:pic>
      <p:sp>
        <p:nvSpPr>
          <p:cNvPr id="426" name="Google Shape;426;p27"/>
          <p:cNvSpPr txBox="1"/>
          <p:nvPr/>
        </p:nvSpPr>
        <p:spPr>
          <a:xfrm>
            <a:off x="6417733" y="2573867"/>
            <a:ext cx="5367867" cy="224676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Century Gothic"/>
                <a:ea typeface="Century Gothic"/>
                <a:cs typeface="Century Gothic"/>
                <a:sym typeface="Century Gothic"/>
              </a:rPr>
              <a:t>Summary statements are a great way to wrap-up a Motivational Interview.</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Century Gothic"/>
              <a:ea typeface="Century Gothic"/>
              <a:cs typeface="Century Gothic"/>
              <a:sym typeface="Century Gothic"/>
            </a:endParaRPr>
          </a:p>
          <a:p>
            <a:pPr indent="-342900" lvl="0" marL="342900" marR="0" rtl="0" algn="l">
              <a:lnSpc>
                <a:spcPct val="100000"/>
              </a:lnSpc>
              <a:spcBef>
                <a:spcPts val="0"/>
              </a:spcBef>
              <a:spcAft>
                <a:spcPts val="0"/>
              </a:spcAft>
              <a:buClr>
                <a:schemeClr val="dk1"/>
              </a:buClr>
              <a:buSzPts val="2000"/>
              <a:buFont typeface="Arial"/>
              <a:buChar char="•"/>
            </a:pPr>
            <a:r>
              <a:rPr b="0" i="0" lang="en-US" sz="2000" u="none" cap="none" strike="noStrike">
                <a:solidFill>
                  <a:schemeClr val="dk1"/>
                </a:solidFill>
                <a:latin typeface="Century Gothic"/>
                <a:ea typeface="Century Gothic"/>
                <a:cs typeface="Century Gothic"/>
                <a:sym typeface="Century Gothic"/>
              </a:rPr>
              <a:t>Reiterate employee strengths</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chemeClr val="dk1"/>
              </a:buClr>
              <a:buSzPts val="2000"/>
              <a:buFont typeface="Arial"/>
              <a:buChar char="•"/>
            </a:pPr>
            <a:r>
              <a:rPr b="0" i="0" lang="en-US" sz="2000" u="none" cap="none" strike="noStrike">
                <a:solidFill>
                  <a:schemeClr val="dk1"/>
                </a:solidFill>
                <a:latin typeface="Century Gothic"/>
                <a:ea typeface="Century Gothic"/>
                <a:cs typeface="Century Gothic"/>
                <a:sym typeface="Century Gothic"/>
              </a:rPr>
              <a:t>Use notes taken during the interview</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chemeClr val="dk1"/>
              </a:buClr>
              <a:buSzPts val="2000"/>
              <a:buFont typeface="Arial"/>
              <a:buChar char="•"/>
            </a:pPr>
            <a:r>
              <a:rPr b="0" i="0" lang="en-US" sz="2000" u="none" cap="none" strike="noStrike">
                <a:solidFill>
                  <a:schemeClr val="dk1"/>
                </a:solidFill>
                <a:latin typeface="Century Gothic"/>
                <a:ea typeface="Century Gothic"/>
                <a:cs typeface="Century Gothic"/>
                <a:sym typeface="Century Gothic"/>
              </a:rPr>
              <a:t>Come to agreement on a behavior change plan</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0" name="Shape 430"/>
        <p:cNvGrpSpPr/>
        <p:nvPr/>
      </p:nvGrpSpPr>
      <p:grpSpPr>
        <a:xfrm>
          <a:off x="0" y="0"/>
          <a:ext cx="0" cy="0"/>
          <a:chOff x="0" y="0"/>
          <a:chExt cx="0" cy="0"/>
        </a:xfrm>
      </p:grpSpPr>
      <p:sp>
        <p:nvSpPr>
          <p:cNvPr id="431" name="Google Shape;431;p28"/>
          <p:cNvSpPr txBox="1"/>
          <p:nvPr/>
        </p:nvSpPr>
        <p:spPr>
          <a:xfrm>
            <a:off x="804334" y="1825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dk1"/>
              </a:buClr>
              <a:buSzPts val="2000"/>
              <a:buFont typeface="Century Gothic"/>
              <a:buNone/>
            </a:pPr>
            <a:r>
              <a:rPr b="0" i="0" lang="en-US" sz="2000" u="none" cap="none" strike="noStrike">
                <a:solidFill>
                  <a:schemeClr val="dk1"/>
                </a:solidFill>
                <a:latin typeface="Century Gothic"/>
                <a:ea typeface="Century Gothic"/>
                <a:cs typeface="Century Gothic"/>
                <a:sym typeface="Century Gothic"/>
              </a:rPr>
              <a:t>Module 3</a:t>
            </a:r>
            <a:br>
              <a:rPr b="0" i="0" lang="en-US" sz="4400" u="none" cap="none" strike="noStrike">
                <a:solidFill>
                  <a:schemeClr val="dk1"/>
                </a:solidFill>
                <a:latin typeface="Century Gothic"/>
                <a:ea typeface="Century Gothic"/>
                <a:cs typeface="Century Gothic"/>
                <a:sym typeface="Century Gothic"/>
              </a:rPr>
            </a:br>
            <a:r>
              <a:rPr b="0" i="0" lang="en-US" sz="4400" u="none" cap="none" strike="noStrike">
                <a:solidFill>
                  <a:schemeClr val="dk1"/>
                </a:solidFill>
                <a:latin typeface="Century Gothic"/>
                <a:ea typeface="Century Gothic"/>
                <a:cs typeface="Century Gothic"/>
                <a:sym typeface="Century Gothic"/>
              </a:rPr>
              <a:t>Summary statements </a:t>
            </a:r>
            <a:endParaRPr b="0" i="0" sz="1400" u="none" cap="none" strike="noStrike">
              <a:solidFill>
                <a:srgbClr val="000000"/>
              </a:solidFill>
              <a:latin typeface="Arial"/>
              <a:ea typeface="Arial"/>
              <a:cs typeface="Arial"/>
              <a:sym typeface="Arial"/>
            </a:endParaRPr>
          </a:p>
        </p:txBody>
      </p:sp>
      <p:sp>
        <p:nvSpPr>
          <p:cNvPr id="432" name="Google Shape;432;p28"/>
          <p:cNvSpPr txBox="1"/>
          <p:nvPr/>
        </p:nvSpPr>
        <p:spPr>
          <a:xfrm>
            <a:off x="855133" y="1001076"/>
            <a:ext cx="10083800"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FF0000"/>
                </a:solidFill>
                <a:latin typeface="Century Gothic"/>
                <a:ea typeface="Century Gothic"/>
                <a:cs typeface="Century Gothic"/>
                <a:sym typeface="Century Gothic"/>
              </a:rPr>
              <a:t>Lesson 3: Affirm Strengths, Create a Plan, Wrap-up</a:t>
            </a:r>
            <a:endParaRPr b="0" i="0" sz="1400" u="none" cap="none" strike="noStrike">
              <a:solidFill>
                <a:srgbClr val="FF0000"/>
              </a:solidFill>
              <a:latin typeface="Arial"/>
              <a:ea typeface="Arial"/>
              <a:cs typeface="Arial"/>
              <a:sym typeface="Arial"/>
            </a:endParaRPr>
          </a:p>
        </p:txBody>
      </p:sp>
      <p:sp>
        <p:nvSpPr>
          <p:cNvPr id="433" name="Google Shape;433;p28"/>
          <p:cNvSpPr txBox="1"/>
          <p:nvPr/>
        </p:nvSpPr>
        <p:spPr>
          <a:xfrm>
            <a:off x="2442633" y="2875002"/>
            <a:ext cx="7306735" cy="110799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6600"/>
              <a:buFont typeface="Arial"/>
              <a:buNone/>
            </a:pPr>
            <a:r>
              <a:rPr b="0" i="0" lang="en-US" sz="6600" u="none" cap="none" strike="noStrike">
                <a:solidFill>
                  <a:srgbClr val="2D3B45"/>
                </a:solidFill>
                <a:latin typeface="Century Gothic"/>
                <a:ea typeface="Century Gothic"/>
                <a:cs typeface="Century Gothic"/>
                <a:sym typeface="Century Gothic"/>
              </a:rPr>
              <a:t>Questions?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7" name="Shape 437"/>
        <p:cNvGrpSpPr/>
        <p:nvPr/>
      </p:nvGrpSpPr>
      <p:grpSpPr>
        <a:xfrm>
          <a:off x="0" y="0"/>
          <a:ext cx="0" cy="0"/>
          <a:chOff x="0" y="0"/>
          <a:chExt cx="0" cy="0"/>
        </a:xfrm>
      </p:grpSpPr>
      <p:sp>
        <p:nvSpPr>
          <p:cNvPr id="438" name="Google Shape;438;p29"/>
          <p:cNvSpPr txBox="1"/>
          <p:nvPr/>
        </p:nvSpPr>
        <p:spPr>
          <a:xfrm>
            <a:off x="804334" y="1825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dk1"/>
              </a:buClr>
              <a:buSzPts val="2000"/>
              <a:buFont typeface="Century Gothic"/>
              <a:buNone/>
            </a:pPr>
            <a:r>
              <a:rPr b="0" i="0" lang="en-US" sz="2000" u="none" cap="none" strike="noStrike">
                <a:solidFill>
                  <a:schemeClr val="dk1"/>
                </a:solidFill>
                <a:latin typeface="Century Gothic"/>
                <a:ea typeface="Century Gothic"/>
                <a:cs typeface="Century Gothic"/>
                <a:sym typeface="Century Gothic"/>
              </a:rPr>
              <a:t>Module 3</a:t>
            </a:r>
            <a:br>
              <a:rPr b="0" i="0" lang="en-US" sz="4400" u="none" cap="none" strike="noStrike">
                <a:solidFill>
                  <a:schemeClr val="dk1"/>
                </a:solidFill>
                <a:latin typeface="Century Gothic"/>
                <a:ea typeface="Century Gothic"/>
                <a:cs typeface="Century Gothic"/>
                <a:sym typeface="Century Gothic"/>
              </a:rPr>
            </a:br>
            <a:r>
              <a:rPr b="0" i="0" lang="en-US" sz="4400" u="none" cap="none" strike="noStrike">
                <a:solidFill>
                  <a:schemeClr val="dk1"/>
                </a:solidFill>
                <a:latin typeface="Century Gothic"/>
                <a:ea typeface="Century Gothic"/>
                <a:cs typeface="Century Gothic"/>
                <a:sym typeface="Century Gothic"/>
              </a:rPr>
              <a:t>Summary statements </a:t>
            </a:r>
            <a:endParaRPr b="0" i="0" sz="1400" u="none" cap="none" strike="noStrike">
              <a:solidFill>
                <a:srgbClr val="000000"/>
              </a:solidFill>
              <a:latin typeface="Arial"/>
              <a:ea typeface="Arial"/>
              <a:cs typeface="Arial"/>
              <a:sym typeface="Arial"/>
            </a:endParaRPr>
          </a:p>
        </p:txBody>
      </p:sp>
      <p:sp>
        <p:nvSpPr>
          <p:cNvPr id="439" name="Google Shape;439;p29"/>
          <p:cNvSpPr txBox="1"/>
          <p:nvPr/>
        </p:nvSpPr>
        <p:spPr>
          <a:xfrm>
            <a:off x="855133" y="1001076"/>
            <a:ext cx="10083800"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FF0000"/>
                </a:solidFill>
                <a:latin typeface="Century Gothic"/>
                <a:ea typeface="Century Gothic"/>
                <a:cs typeface="Century Gothic"/>
                <a:sym typeface="Century Gothic"/>
              </a:rPr>
              <a:t>Lesson 3: Affirm Strengths, Create a Plan, Wrap-up</a:t>
            </a:r>
            <a:endParaRPr b="0" i="0" sz="1400" u="none" cap="none" strike="noStrike">
              <a:solidFill>
                <a:srgbClr val="FF0000"/>
              </a:solidFill>
              <a:latin typeface="Arial"/>
              <a:ea typeface="Arial"/>
              <a:cs typeface="Arial"/>
              <a:sym typeface="Arial"/>
            </a:endParaRPr>
          </a:p>
        </p:txBody>
      </p:sp>
      <p:sp>
        <p:nvSpPr>
          <p:cNvPr id="440" name="Google Shape;440;p29"/>
          <p:cNvSpPr txBox="1"/>
          <p:nvPr/>
        </p:nvSpPr>
        <p:spPr>
          <a:xfrm>
            <a:off x="3632198" y="2790993"/>
            <a:ext cx="7306800" cy="3047700"/>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rgbClr val="2D3B45"/>
              </a:buClr>
              <a:buSzPts val="2400"/>
              <a:buFont typeface="Calibri"/>
              <a:buAutoNum type="arabicPeriod"/>
            </a:pPr>
            <a:r>
              <a:rPr b="0" i="0" lang="en-US" sz="2400" u="none" cap="none" strike="noStrike">
                <a:solidFill>
                  <a:srgbClr val="2D3B45"/>
                </a:solidFill>
                <a:latin typeface="Century Gothic"/>
                <a:ea typeface="Century Gothic"/>
                <a:cs typeface="Century Gothic"/>
                <a:sym typeface="Century Gothic"/>
              </a:rPr>
              <a:t>Recall the MI in the video watched previously. Work with a partner at your table to write a summary wrap up statement for the scenario in the video. Use the space in your participant guide (page 13).</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2D3B45"/>
              </a:buClr>
              <a:buSzPts val="2400"/>
              <a:buFont typeface="Calibri"/>
              <a:buAutoNum type="arabicPeriod"/>
            </a:pPr>
            <a:r>
              <a:rPr b="0" i="0" lang="en-US" sz="2400" u="none" cap="none" strike="noStrike">
                <a:solidFill>
                  <a:srgbClr val="2D3B45"/>
                </a:solidFill>
                <a:latin typeface="Century Gothic"/>
                <a:ea typeface="Century Gothic"/>
                <a:cs typeface="Century Gothic"/>
                <a:sym typeface="Century Gothic"/>
              </a:rPr>
              <a:t>Work with a partner to determine what you could include in a behavioral change plan for the employee in the video.</a:t>
            </a:r>
            <a:endParaRPr b="0" i="0" sz="1400" u="none" cap="none" strike="noStrike">
              <a:solidFill>
                <a:srgbClr val="000000"/>
              </a:solidFill>
              <a:latin typeface="Arial"/>
              <a:ea typeface="Arial"/>
              <a:cs typeface="Arial"/>
              <a:sym typeface="Arial"/>
            </a:endParaRPr>
          </a:p>
        </p:txBody>
      </p:sp>
      <p:pic>
        <p:nvPicPr>
          <p:cNvPr descr="Icon&#10;&#10;Description automatically generated" id="441" name="Google Shape;441;p29"/>
          <p:cNvPicPr preferRelativeResize="0"/>
          <p:nvPr/>
        </p:nvPicPr>
        <p:blipFill rotWithShape="1">
          <a:blip r:embed="rId3">
            <a:alphaModFix/>
          </a:blip>
          <a:srcRect b="0" l="0" r="0" t="0"/>
          <a:stretch/>
        </p:blipFill>
        <p:spPr>
          <a:xfrm>
            <a:off x="804334" y="2673146"/>
            <a:ext cx="1826154" cy="1826154"/>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5" name="Shape 445"/>
        <p:cNvGrpSpPr/>
        <p:nvPr/>
      </p:nvGrpSpPr>
      <p:grpSpPr>
        <a:xfrm>
          <a:off x="0" y="0"/>
          <a:ext cx="0" cy="0"/>
          <a:chOff x="0" y="0"/>
          <a:chExt cx="0" cy="0"/>
        </a:xfrm>
      </p:grpSpPr>
      <p:sp>
        <p:nvSpPr>
          <p:cNvPr id="446" name="Google Shape;446;p30"/>
          <p:cNvSpPr txBox="1"/>
          <p:nvPr/>
        </p:nvSpPr>
        <p:spPr>
          <a:xfrm>
            <a:off x="804334" y="1825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dk1"/>
              </a:buClr>
              <a:buSzPts val="2000"/>
              <a:buFont typeface="Century Gothic"/>
              <a:buNone/>
            </a:pPr>
            <a:r>
              <a:rPr b="0" i="0" lang="en-US" sz="2000" u="none" cap="none" strike="noStrike">
                <a:solidFill>
                  <a:schemeClr val="dk1"/>
                </a:solidFill>
                <a:latin typeface="Century Gothic"/>
                <a:ea typeface="Century Gothic"/>
                <a:cs typeface="Century Gothic"/>
                <a:sym typeface="Century Gothic"/>
              </a:rPr>
              <a:t>Module 3</a:t>
            </a:r>
            <a:br>
              <a:rPr b="0" i="0" lang="en-US" sz="4400" u="none" cap="none" strike="noStrike">
                <a:solidFill>
                  <a:schemeClr val="dk1"/>
                </a:solidFill>
                <a:latin typeface="Century Gothic"/>
                <a:ea typeface="Century Gothic"/>
                <a:cs typeface="Century Gothic"/>
                <a:sym typeface="Century Gothic"/>
              </a:rPr>
            </a:br>
            <a:r>
              <a:rPr b="0" i="0" lang="en-US" sz="4400" u="none" cap="none" strike="noStrike">
                <a:solidFill>
                  <a:schemeClr val="dk1"/>
                </a:solidFill>
                <a:latin typeface="Century Gothic"/>
                <a:ea typeface="Century Gothic"/>
                <a:cs typeface="Century Gothic"/>
                <a:sym typeface="Century Gothic"/>
              </a:rPr>
              <a:t>Summary statements </a:t>
            </a:r>
            <a:endParaRPr b="0" i="0" sz="1400" u="none" cap="none" strike="noStrike">
              <a:solidFill>
                <a:srgbClr val="000000"/>
              </a:solidFill>
              <a:latin typeface="Arial"/>
              <a:ea typeface="Arial"/>
              <a:cs typeface="Arial"/>
              <a:sym typeface="Arial"/>
            </a:endParaRPr>
          </a:p>
        </p:txBody>
      </p:sp>
      <p:sp>
        <p:nvSpPr>
          <p:cNvPr id="447" name="Google Shape;447;p30"/>
          <p:cNvSpPr txBox="1"/>
          <p:nvPr/>
        </p:nvSpPr>
        <p:spPr>
          <a:xfrm>
            <a:off x="855133" y="1001076"/>
            <a:ext cx="10083800"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FF0000"/>
                </a:solidFill>
                <a:latin typeface="Century Gothic"/>
                <a:ea typeface="Century Gothic"/>
                <a:cs typeface="Century Gothic"/>
                <a:sym typeface="Century Gothic"/>
              </a:rPr>
              <a:t>Lesson 3: Affirm Strengths, Create a Plan, Wrap-up</a:t>
            </a:r>
            <a:endParaRPr b="0" i="0" sz="1400" u="none" cap="none" strike="noStrike">
              <a:solidFill>
                <a:srgbClr val="FF0000"/>
              </a:solidFill>
              <a:latin typeface="Arial"/>
              <a:ea typeface="Arial"/>
              <a:cs typeface="Arial"/>
              <a:sym typeface="Arial"/>
            </a:endParaRPr>
          </a:p>
        </p:txBody>
      </p:sp>
      <p:sp>
        <p:nvSpPr>
          <p:cNvPr id="448" name="Google Shape;448;p30"/>
          <p:cNvSpPr txBox="1"/>
          <p:nvPr/>
        </p:nvSpPr>
        <p:spPr>
          <a:xfrm>
            <a:off x="3750731" y="3429000"/>
            <a:ext cx="7306735" cy="107721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rgbClr val="2D3B45"/>
                </a:solidFill>
                <a:latin typeface="Century Gothic"/>
                <a:ea typeface="Century Gothic"/>
                <a:cs typeface="Century Gothic"/>
                <a:sym typeface="Century Gothic"/>
              </a:rPr>
              <a:t>Share your thoughts and ideas with others at your table.</a:t>
            </a:r>
            <a:endParaRPr b="0" i="0" sz="1400" u="none" cap="none" strike="noStrike">
              <a:solidFill>
                <a:srgbClr val="000000"/>
              </a:solidFill>
              <a:latin typeface="Arial"/>
              <a:ea typeface="Arial"/>
              <a:cs typeface="Arial"/>
              <a:sym typeface="Arial"/>
            </a:endParaRPr>
          </a:p>
        </p:txBody>
      </p:sp>
      <p:pic>
        <p:nvPicPr>
          <p:cNvPr descr="A picture containing text, monitor, close, screenshot&#10;&#10;Description automatically generated" id="449" name="Google Shape;449;p30"/>
          <p:cNvPicPr preferRelativeResize="0"/>
          <p:nvPr/>
        </p:nvPicPr>
        <p:blipFill rotWithShape="1">
          <a:blip r:embed="rId3">
            <a:alphaModFix/>
          </a:blip>
          <a:srcRect b="0" l="0" r="0" t="0"/>
          <a:stretch/>
        </p:blipFill>
        <p:spPr>
          <a:xfrm>
            <a:off x="855133" y="3182938"/>
            <a:ext cx="2406030" cy="1897062"/>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3" name="Shape 453"/>
        <p:cNvGrpSpPr/>
        <p:nvPr/>
      </p:nvGrpSpPr>
      <p:grpSpPr>
        <a:xfrm>
          <a:off x="0" y="0"/>
          <a:ext cx="0" cy="0"/>
          <a:chOff x="0" y="0"/>
          <a:chExt cx="0" cy="0"/>
        </a:xfrm>
      </p:grpSpPr>
      <p:sp>
        <p:nvSpPr>
          <p:cNvPr id="454" name="Google Shape;454;p31"/>
          <p:cNvSpPr txBox="1"/>
          <p:nvPr>
            <p:ph idx="1" type="body"/>
          </p:nvPr>
        </p:nvSpPr>
        <p:spPr>
          <a:xfrm>
            <a:off x="5482025" y="2476825"/>
            <a:ext cx="6371400" cy="3454500"/>
          </a:xfrm>
          <a:prstGeom prst="rect">
            <a:avLst/>
          </a:prstGeom>
          <a:noFill/>
          <a:ln>
            <a:noFill/>
          </a:ln>
        </p:spPr>
        <p:txBody>
          <a:bodyPr anchorCtr="0" anchor="t" bIns="45700" lIns="91425" spcFirstLastPara="1" rIns="91425" wrap="square" tIns="45700">
            <a:normAutofit/>
          </a:bodyPr>
          <a:lstStyle/>
          <a:p>
            <a:pPr indent="-381000" lvl="0" marL="457200" rtl="0" algn="l">
              <a:lnSpc>
                <a:spcPct val="100000"/>
              </a:lnSpc>
              <a:spcBef>
                <a:spcPts val="0"/>
              </a:spcBef>
              <a:spcAft>
                <a:spcPts val="0"/>
              </a:spcAft>
              <a:buSzPts val="2400"/>
              <a:buChar char="•"/>
            </a:pPr>
            <a:r>
              <a:rPr lang="en-US" sz="2400"/>
              <a:t>Use your “Roleplay Checklist” on page 15 in your </a:t>
            </a:r>
            <a:r>
              <a:rPr lang="en-US" sz="2400"/>
              <a:t>participant guide</a:t>
            </a:r>
            <a:endParaRPr sz="2400"/>
          </a:p>
          <a:p>
            <a:pPr indent="0" lvl="0" marL="0" rtl="0" algn="l">
              <a:lnSpc>
                <a:spcPct val="100000"/>
              </a:lnSpc>
              <a:spcBef>
                <a:spcPts val="0"/>
              </a:spcBef>
              <a:spcAft>
                <a:spcPts val="0"/>
              </a:spcAft>
              <a:buNone/>
            </a:pPr>
            <a:r>
              <a:t/>
            </a:r>
            <a:endParaRPr sz="2400"/>
          </a:p>
          <a:p>
            <a:pPr indent="-381000" lvl="0" marL="457200" rtl="0" algn="l">
              <a:lnSpc>
                <a:spcPct val="100000"/>
              </a:lnSpc>
              <a:spcBef>
                <a:spcPts val="0"/>
              </a:spcBef>
              <a:spcAft>
                <a:spcPts val="0"/>
              </a:spcAft>
              <a:buSzPts val="2400"/>
              <a:buChar char="•"/>
            </a:pPr>
            <a:r>
              <a:rPr lang="en-US" sz="2400"/>
              <a:t>Determine who will start off as supervisor and employee</a:t>
            </a:r>
            <a:endParaRPr sz="2400"/>
          </a:p>
          <a:p>
            <a:pPr indent="0" lvl="0" marL="0" rtl="0" algn="l">
              <a:lnSpc>
                <a:spcPct val="100000"/>
              </a:lnSpc>
              <a:spcBef>
                <a:spcPts val="0"/>
              </a:spcBef>
              <a:spcAft>
                <a:spcPts val="0"/>
              </a:spcAft>
              <a:buNone/>
            </a:pPr>
            <a:r>
              <a:t/>
            </a:r>
            <a:endParaRPr sz="2400"/>
          </a:p>
          <a:p>
            <a:pPr indent="-381000" lvl="0" marL="457200" rtl="0" algn="l">
              <a:lnSpc>
                <a:spcPct val="100000"/>
              </a:lnSpc>
              <a:spcBef>
                <a:spcPts val="0"/>
              </a:spcBef>
              <a:spcAft>
                <a:spcPts val="0"/>
              </a:spcAft>
              <a:buSzPts val="2400"/>
              <a:buChar char="•"/>
            </a:pPr>
            <a:r>
              <a:rPr lang="en-US" sz="2400"/>
              <a:t>Complete </a:t>
            </a:r>
            <a:r>
              <a:rPr b="1" lang="en-US" sz="2400"/>
              <a:t>each </a:t>
            </a:r>
            <a:r>
              <a:rPr lang="en-US" sz="2400"/>
              <a:t>step listed on the roleplay checklist, switch roles when finished.</a:t>
            </a:r>
            <a:endParaRPr sz="2400"/>
          </a:p>
        </p:txBody>
      </p:sp>
      <p:sp>
        <p:nvSpPr>
          <p:cNvPr id="455" name="Google Shape;455;p31"/>
          <p:cNvSpPr txBox="1"/>
          <p:nvPr/>
        </p:nvSpPr>
        <p:spPr>
          <a:xfrm>
            <a:off x="804334" y="1825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dk1"/>
              </a:buClr>
              <a:buSzPts val="2000"/>
              <a:buFont typeface="Century Gothic"/>
              <a:buNone/>
            </a:pPr>
            <a:r>
              <a:rPr b="0" i="0" lang="en-US" sz="2000" u="none" cap="none" strike="noStrike">
                <a:solidFill>
                  <a:schemeClr val="dk1"/>
                </a:solidFill>
                <a:latin typeface="Century Gothic"/>
                <a:ea typeface="Century Gothic"/>
                <a:cs typeface="Century Gothic"/>
                <a:sym typeface="Century Gothic"/>
              </a:rPr>
              <a:t>Module 4</a:t>
            </a:r>
            <a:br>
              <a:rPr b="0" i="0" lang="en-US" sz="4400" u="none" cap="none" strike="noStrike">
                <a:solidFill>
                  <a:schemeClr val="dk1"/>
                </a:solidFill>
                <a:latin typeface="Century Gothic"/>
                <a:ea typeface="Century Gothic"/>
                <a:cs typeface="Century Gothic"/>
                <a:sym typeface="Century Gothic"/>
              </a:rPr>
            </a:br>
            <a:r>
              <a:rPr b="0" i="0" lang="en-US" sz="4400" u="none" cap="none" strike="noStrike">
                <a:solidFill>
                  <a:schemeClr val="dk1"/>
                </a:solidFill>
                <a:latin typeface="Century Gothic"/>
                <a:ea typeface="Century Gothic"/>
                <a:cs typeface="Century Gothic"/>
                <a:sym typeface="Century Gothic"/>
              </a:rPr>
              <a:t>Final Roleplay</a:t>
            </a:r>
            <a:endParaRPr b="0" i="0" sz="1400" u="none" cap="none" strike="noStrike">
              <a:solidFill>
                <a:srgbClr val="000000"/>
              </a:solidFill>
              <a:latin typeface="Arial"/>
              <a:ea typeface="Arial"/>
              <a:cs typeface="Arial"/>
              <a:sym typeface="Arial"/>
            </a:endParaRPr>
          </a:p>
        </p:txBody>
      </p:sp>
      <p:sp>
        <p:nvSpPr>
          <p:cNvPr id="456" name="Google Shape;456;p31"/>
          <p:cNvSpPr txBox="1"/>
          <p:nvPr/>
        </p:nvSpPr>
        <p:spPr>
          <a:xfrm>
            <a:off x="855133" y="1001076"/>
            <a:ext cx="10083800"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FF0000"/>
                </a:solidFill>
                <a:latin typeface="Century Gothic"/>
                <a:ea typeface="Century Gothic"/>
                <a:cs typeface="Century Gothic"/>
                <a:sym typeface="Century Gothic"/>
              </a:rPr>
              <a:t>Lesson 1:</a:t>
            </a:r>
            <a:endParaRPr b="0" i="0" sz="1400" u="none" cap="none" strike="noStrike">
              <a:solidFill>
                <a:srgbClr val="FF0000"/>
              </a:solidFill>
              <a:latin typeface="Arial"/>
              <a:ea typeface="Arial"/>
              <a:cs typeface="Arial"/>
              <a:sym typeface="Arial"/>
            </a:endParaRPr>
          </a:p>
        </p:txBody>
      </p:sp>
      <p:pic>
        <p:nvPicPr>
          <p:cNvPr id="457" name="Google Shape;457;p31"/>
          <p:cNvPicPr preferRelativeResize="0"/>
          <p:nvPr/>
        </p:nvPicPr>
        <p:blipFill>
          <a:blip r:embed="rId3">
            <a:alphaModFix/>
          </a:blip>
          <a:stretch>
            <a:fillRect/>
          </a:stretch>
        </p:blipFill>
        <p:spPr>
          <a:xfrm>
            <a:off x="469450" y="2476825"/>
            <a:ext cx="4616248" cy="3076751"/>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1" name="Shape 461"/>
        <p:cNvGrpSpPr/>
        <p:nvPr/>
      </p:nvGrpSpPr>
      <p:grpSpPr>
        <a:xfrm>
          <a:off x="0" y="0"/>
          <a:ext cx="0" cy="0"/>
          <a:chOff x="0" y="0"/>
          <a:chExt cx="0" cy="0"/>
        </a:xfrm>
      </p:grpSpPr>
      <p:sp>
        <p:nvSpPr>
          <p:cNvPr id="462" name="Google Shape;462;p32"/>
          <p:cNvSpPr txBox="1"/>
          <p:nvPr>
            <p:ph idx="1" type="body"/>
          </p:nvPr>
        </p:nvSpPr>
        <p:spPr>
          <a:xfrm>
            <a:off x="838200" y="1825625"/>
            <a:ext cx="10515600" cy="4351338"/>
          </a:xfrm>
          <a:prstGeom prst="rect">
            <a:avLst/>
          </a:prstGeom>
          <a:noFill/>
          <a:ln>
            <a:noFill/>
          </a:ln>
        </p:spPr>
        <p:txBody>
          <a:bodyPr anchorCtr="0" anchor="ctr" bIns="45700" lIns="91425" spcFirstLastPara="1" rIns="91425" wrap="square" tIns="45700">
            <a:normAutofit/>
          </a:bodyPr>
          <a:lstStyle/>
          <a:p>
            <a:pPr indent="-50800" lvl="0" marL="228600" rtl="0" algn="ctr">
              <a:lnSpc>
                <a:spcPct val="90000"/>
              </a:lnSpc>
              <a:spcBef>
                <a:spcPts val="0"/>
              </a:spcBef>
              <a:spcAft>
                <a:spcPts val="0"/>
              </a:spcAft>
              <a:buClr>
                <a:schemeClr val="dk1"/>
              </a:buClr>
              <a:buSzPts val="2800"/>
              <a:buNone/>
            </a:pPr>
            <a:r>
              <a:rPr lang="en-US" sz="4300"/>
              <a:t>Thank you!</a:t>
            </a:r>
            <a:endParaRPr sz="4300"/>
          </a:p>
          <a:p>
            <a:pPr indent="-50800" lvl="0" marL="228600" rtl="0" algn="ctr">
              <a:lnSpc>
                <a:spcPct val="90000"/>
              </a:lnSpc>
              <a:spcBef>
                <a:spcPts val="0"/>
              </a:spcBef>
              <a:spcAft>
                <a:spcPts val="0"/>
              </a:spcAft>
              <a:buClr>
                <a:schemeClr val="dk1"/>
              </a:buClr>
              <a:buSzPts val="2800"/>
              <a:buNone/>
            </a:pPr>
            <a:r>
              <a:t/>
            </a:r>
            <a:endParaRPr sz="4300"/>
          </a:p>
          <a:p>
            <a:pPr indent="0" lvl="0" marL="0" rtl="0" algn="ctr">
              <a:spcBef>
                <a:spcPts val="0"/>
              </a:spcBef>
              <a:spcAft>
                <a:spcPts val="0"/>
              </a:spcAft>
              <a:buClr>
                <a:schemeClr val="dk1"/>
              </a:buClr>
              <a:buSzPts val="2800"/>
              <a:buNone/>
            </a:pPr>
            <a:r>
              <a:rPr lang="en-US" sz="1400"/>
              <a:t>My contact information:</a:t>
            </a:r>
            <a:endParaRPr sz="1400"/>
          </a:p>
          <a:p>
            <a:pPr indent="0" lvl="0" marL="0" rtl="0" algn="ctr">
              <a:spcBef>
                <a:spcPts val="0"/>
              </a:spcBef>
              <a:spcAft>
                <a:spcPts val="0"/>
              </a:spcAft>
              <a:buClr>
                <a:schemeClr val="dk1"/>
              </a:buClr>
              <a:buSzPts val="2800"/>
              <a:buNone/>
            </a:pPr>
            <a:r>
              <a:rPr lang="en-US" sz="1400"/>
              <a:t>Brad Instructor, EdD.</a:t>
            </a:r>
            <a:endParaRPr sz="1400"/>
          </a:p>
          <a:p>
            <a:pPr indent="0" lvl="0" marL="0" rtl="0" algn="ctr">
              <a:spcBef>
                <a:spcPts val="0"/>
              </a:spcBef>
              <a:spcAft>
                <a:spcPts val="0"/>
              </a:spcAft>
              <a:buClr>
                <a:schemeClr val="dk1"/>
              </a:buClr>
              <a:buSzPts val="2800"/>
              <a:buNone/>
            </a:pPr>
            <a:r>
              <a:rPr lang="en-US" sz="1400"/>
              <a:t>BradInstructor@ITrainMI.com</a:t>
            </a:r>
            <a:endParaRPr sz="1400"/>
          </a:p>
          <a:p>
            <a:pPr indent="0" lvl="0" marL="0" rtl="0" algn="ctr">
              <a:lnSpc>
                <a:spcPct val="90000"/>
              </a:lnSpc>
              <a:spcBef>
                <a:spcPts val="0"/>
              </a:spcBef>
              <a:spcAft>
                <a:spcPts val="0"/>
              </a:spcAft>
              <a:buClr>
                <a:schemeClr val="dk1"/>
              </a:buClr>
              <a:buSzPts val="2800"/>
              <a:buNone/>
            </a:pPr>
            <a:r>
              <a:t/>
            </a:r>
            <a:endParaRPr sz="1400"/>
          </a:p>
        </p:txBody>
      </p:sp>
      <p:sp>
        <p:nvSpPr>
          <p:cNvPr id="463" name="Google Shape;463;p3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entury Gothic"/>
              <a:buNone/>
            </a:pPr>
            <a:r>
              <a:rPr lang="en-US"/>
              <a:t>Wrap-Up</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5"/>
          <p:cNvSpPr txBox="1"/>
          <p:nvPr>
            <p:ph idx="1" type="body"/>
          </p:nvPr>
        </p:nvSpPr>
        <p:spPr>
          <a:xfrm>
            <a:off x="1528863" y="1981268"/>
            <a:ext cx="10515600" cy="4351338"/>
          </a:xfrm>
          <a:prstGeom prst="rect">
            <a:avLst/>
          </a:prstGeom>
          <a:noFill/>
          <a:ln>
            <a:noFill/>
          </a:ln>
        </p:spPr>
        <p:txBody>
          <a:bodyPr anchorCtr="0" anchor="t" bIns="45700" lIns="91425" spcFirstLastPara="1" rIns="91425" wrap="square" tIns="45700">
            <a:normAutofit/>
          </a:bodyPr>
          <a:lstStyle/>
          <a:p>
            <a:pPr indent="-342900" lvl="0" marL="457200" rtl="0" algn="l">
              <a:lnSpc>
                <a:spcPct val="107916"/>
              </a:lnSpc>
              <a:spcBef>
                <a:spcPts val="0"/>
              </a:spcBef>
              <a:spcAft>
                <a:spcPts val="0"/>
              </a:spcAft>
              <a:buSzPts val="1800"/>
              <a:buFont typeface="Century Gothic"/>
              <a:buChar char="●"/>
            </a:pPr>
            <a:r>
              <a:rPr b="1" lang="en-US" sz="2000"/>
              <a:t>Determine if Motivational Interviewing (MI) is needed to address employee behavior.</a:t>
            </a:r>
            <a:endParaRPr b="1" sz="2000"/>
          </a:p>
          <a:p>
            <a:pPr indent="-342900" lvl="1" marL="914400" rtl="0" algn="l">
              <a:lnSpc>
                <a:spcPct val="107916"/>
              </a:lnSpc>
              <a:spcBef>
                <a:spcPts val="0"/>
              </a:spcBef>
              <a:spcAft>
                <a:spcPts val="0"/>
              </a:spcAft>
              <a:buSzPts val="1800"/>
              <a:buFont typeface="Century Gothic"/>
              <a:buChar char="o"/>
            </a:pPr>
            <a:r>
              <a:rPr lang="en-US" sz="2000"/>
              <a:t>Explain the purpose and its parts</a:t>
            </a:r>
            <a:endParaRPr sz="2000"/>
          </a:p>
          <a:p>
            <a:pPr indent="-342900" lvl="1" marL="914400" rtl="0" algn="l">
              <a:lnSpc>
                <a:spcPct val="107916"/>
              </a:lnSpc>
              <a:spcBef>
                <a:spcPts val="0"/>
              </a:spcBef>
              <a:spcAft>
                <a:spcPts val="0"/>
              </a:spcAft>
              <a:buSzPts val="1800"/>
              <a:buFont typeface="Courier New"/>
              <a:buChar char="o"/>
            </a:pPr>
            <a:r>
              <a:rPr lang="en-US" sz="2000"/>
              <a:t>Describe how MI functions in the workplace</a:t>
            </a:r>
            <a:endParaRPr sz="2000"/>
          </a:p>
          <a:p>
            <a:pPr indent="-342900" lvl="0" marL="457200" rtl="0" algn="l">
              <a:lnSpc>
                <a:spcPct val="107916"/>
              </a:lnSpc>
              <a:spcBef>
                <a:spcPts val="1000"/>
              </a:spcBef>
              <a:spcAft>
                <a:spcPts val="0"/>
              </a:spcAft>
              <a:buSzPts val="1800"/>
              <a:buFont typeface="Century Gothic"/>
              <a:buChar char="●"/>
            </a:pPr>
            <a:r>
              <a:rPr b="1" lang="en-US" sz="2000"/>
              <a:t>Use OARS communication style to address performance problems.</a:t>
            </a:r>
            <a:endParaRPr b="1" sz="2000"/>
          </a:p>
          <a:p>
            <a:pPr indent="-342900" lvl="1" marL="914400" rtl="0" algn="l">
              <a:lnSpc>
                <a:spcPct val="107916"/>
              </a:lnSpc>
              <a:spcBef>
                <a:spcPts val="0"/>
              </a:spcBef>
              <a:spcAft>
                <a:spcPts val="0"/>
              </a:spcAft>
              <a:buSzPts val="1800"/>
              <a:buFont typeface="Courier New"/>
              <a:buChar char="o"/>
            </a:pPr>
            <a:r>
              <a:rPr lang="en-US" sz="2000"/>
              <a:t>Providing affirmation</a:t>
            </a:r>
            <a:endParaRPr sz="2000"/>
          </a:p>
          <a:p>
            <a:pPr indent="-342900" lvl="1" marL="914400" rtl="0" algn="l">
              <a:lnSpc>
                <a:spcPct val="107916"/>
              </a:lnSpc>
              <a:spcBef>
                <a:spcPts val="0"/>
              </a:spcBef>
              <a:spcAft>
                <a:spcPts val="0"/>
              </a:spcAft>
              <a:buSzPts val="1800"/>
              <a:buFont typeface="Courier New"/>
              <a:buChar char="o"/>
            </a:pPr>
            <a:r>
              <a:rPr lang="en-US" sz="2000"/>
              <a:t>Using affirmative statements to encourage and verbalize employee strengths</a:t>
            </a:r>
            <a:endParaRPr sz="2000"/>
          </a:p>
          <a:p>
            <a:pPr indent="-342900" lvl="0" marL="457200" rtl="0" algn="l">
              <a:lnSpc>
                <a:spcPct val="107916"/>
              </a:lnSpc>
              <a:spcBef>
                <a:spcPts val="1000"/>
              </a:spcBef>
              <a:spcAft>
                <a:spcPts val="0"/>
              </a:spcAft>
              <a:buSzPts val="1800"/>
              <a:buFont typeface="Noto Sans"/>
              <a:buChar char="●"/>
            </a:pPr>
            <a:r>
              <a:rPr b="1" lang="en-US" sz="2000"/>
              <a:t>Summarize employee statements of behavior change.</a:t>
            </a:r>
            <a:endParaRPr b="1" sz="2000"/>
          </a:p>
          <a:p>
            <a:pPr indent="-342900" lvl="1" marL="914400" rtl="0" algn="l">
              <a:lnSpc>
                <a:spcPct val="107916"/>
              </a:lnSpc>
              <a:spcBef>
                <a:spcPts val="0"/>
              </a:spcBef>
              <a:spcAft>
                <a:spcPts val="0"/>
              </a:spcAft>
              <a:buSzPts val="1800"/>
              <a:buFont typeface="Courier New"/>
              <a:buChar char="o"/>
            </a:pPr>
            <a:r>
              <a:rPr lang="en-US" sz="2000"/>
              <a:t>Identifying the three types of summary statements and when to use them</a:t>
            </a:r>
            <a:endParaRPr sz="2000"/>
          </a:p>
          <a:p>
            <a:pPr indent="-342900" lvl="1" marL="914400" rtl="0" algn="l">
              <a:lnSpc>
                <a:spcPct val="107916"/>
              </a:lnSpc>
              <a:spcBef>
                <a:spcPts val="0"/>
              </a:spcBef>
              <a:spcAft>
                <a:spcPts val="0"/>
              </a:spcAft>
              <a:buSzPts val="1800"/>
              <a:buFont typeface="Courier New"/>
              <a:buChar char="o"/>
            </a:pPr>
            <a:r>
              <a:rPr lang="en-US" sz="2000"/>
              <a:t>Using summary statements to reinforce change behavior and determine next steps</a:t>
            </a:r>
            <a:endParaRPr sz="2000"/>
          </a:p>
        </p:txBody>
      </p:sp>
      <p:sp>
        <p:nvSpPr>
          <p:cNvPr id="118" name="Google Shape;118;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entury Gothic"/>
              <a:buNone/>
            </a:pPr>
            <a:r>
              <a:rPr lang="en-US"/>
              <a:t>Course Objectives</a:t>
            </a:r>
            <a:endParaRPr/>
          </a:p>
        </p:txBody>
      </p:sp>
      <p:pic>
        <p:nvPicPr>
          <p:cNvPr descr="Bullseye with solid fill" id="119" name="Google Shape;119;p5"/>
          <p:cNvPicPr preferRelativeResize="0"/>
          <p:nvPr/>
        </p:nvPicPr>
        <p:blipFill rotWithShape="1">
          <a:blip r:embed="rId3">
            <a:alphaModFix/>
          </a:blip>
          <a:srcRect b="0" l="0" r="0" t="0"/>
          <a:stretch/>
        </p:blipFill>
        <p:spPr>
          <a:xfrm>
            <a:off x="290276" y="1913174"/>
            <a:ext cx="1238587" cy="123858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6"/>
          <p:cNvSpPr txBox="1"/>
          <p:nvPr>
            <p:ph idx="1" type="body"/>
          </p:nvPr>
        </p:nvSpPr>
        <p:spPr>
          <a:xfrm>
            <a:off x="1527048" y="2010451"/>
            <a:ext cx="8667345" cy="4351338"/>
          </a:xfrm>
          <a:prstGeom prst="rect">
            <a:avLst/>
          </a:prstGeom>
          <a:noFill/>
          <a:ln>
            <a:noFill/>
          </a:ln>
        </p:spPr>
        <p:txBody>
          <a:bodyPr anchorCtr="0" anchor="t" bIns="45700" lIns="91425" spcFirstLastPara="1" rIns="91425" wrap="square" tIns="45700">
            <a:normAutofit lnSpcReduction="20000"/>
          </a:bodyPr>
          <a:lstStyle/>
          <a:p>
            <a:pPr indent="-342900" lvl="0" marL="457200" rtl="0" algn="l">
              <a:lnSpc>
                <a:spcPct val="100000"/>
              </a:lnSpc>
              <a:spcBef>
                <a:spcPts val="0"/>
              </a:spcBef>
              <a:spcAft>
                <a:spcPts val="0"/>
              </a:spcAft>
              <a:buSzPts val="1800"/>
              <a:buAutoNum type="arabicPeriod"/>
            </a:pPr>
            <a:r>
              <a:rPr b="1" lang="en-US" sz="1800"/>
              <a:t>Determine if MI is needed</a:t>
            </a:r>
            <a:endParaRPr/>
          </a:p>
          <a:p>
            <a:pPr indent="-330200" lvl="1" marL="914400" marR="0" rtl="0" algn="l">
              <a:lnSpc>
                <a:spcPct val="100000"/>
              </a:lnSpc>
              <a:spcBef>
                <a:spcPts val="1000"/>
              </a:spcBef>
              <a:spcAft>
                <a:spcPts val="0"/>
              </a:spcAft>
              <a:buSzPts val="1600"/>
              <a:buFont typeface="Century Gothic"/>
              <a:buAutoNum type="alphaLcPeriod"/>
            </a:pPr>
            <a:r>
              <a:rPr lang="en-US" sz="1600"/>
              <a:t>Determine need for MI according to performance problem</a:t>
            </a:r>
            <a:endParaRPr sz="1600"/>
          </a:p>
          <a:p>
            <a:pPr indent="-330200" lvl="1" marL="914400" marR="0" rtl="0" algn="l">
              <a:lnSpc>
                <a:spcPct val="100000"/>
              </a:lnSpc>
              <a:spcBef>
                <a:spcPts val="1000"/>
              </a:spcBef>
              <a:spcAft>
                <a:spcPts val="0"/>
              </a:spcAft>
              <a:buSzPts val="1600"/>
              <a:buFont typeface="Century Gothic"/>
              <a:buAutoNum type="alphaLcPeriod"/>
            </a:pPr>
            <a:r>
              <a:rPr lang="en-US" sz="1600"/>
              <a:t>Decide whether MI is appropriate for specific situations</a:t>
            </a:r>
            <a:endParaRPr sz="1600"/>
          </a:p>
          <a:p>
            <a:pPr indent="-228600" lvl="1" marL="914400" rtl="0" algn="l">
              <a:lnSpc>
                <a:spcPct val="100000"/>
              </a:lnSpc>
              <a:spcBef>
                <a:spcPts val="0"/>
              </a:spcBef>
              <a:spcAft>
                <a:spcPts val="0"/>
              </a:spcAft>
              <a:buSzPts val="1800"/>
              <a:buNone/>
            </a:pPr>
            <a:r>
              <a:t/>
            </a:r>
            <a:endParaRPr b="1" sz="1400"/>
          </a:p>
          <a:p>
            <a:pPr indent="-342900" lvl="0" marL="457200" rtl="0" algn="l">
              <a:lnSpc>
                <a:spcPct val="100000"/>
              </a:lnSpc>
              <a:spcBef>
                <a:spcPts val="0"/>
              </a:spcBef>
              <a:spcAft>
                <a:spcPts val="0"/>
              </a:spcAft>
              <a:buSzPts val="1800"/>
              <a:buAutoNum type="arabicPeriod"/>
            </a:pPr>
            <a:r>
              <a:rPr b="1" lang="en-US" sz="1800"/>
              <a:t>Providing Affirmation</a:t>
            </a:r>
            <a:endParaRPr b="1" sz="1800"/>
          </a:p>
          <a:p>
            <a:pPr indent="-330200" lvl="1" marL="914400" rtl="0" algn="l">
              <a:lnSpc>
                <a:spcPct val="100000"/>
              </a:lnSpc>
              <a:spcBef>
                <a:spcPts val="1000"/>
              </a:spcBef>
              <a:spcAft>
                <a:spcPts val="0"/>
              </a:spcAft>
              <a:buSzPts val="1600"/>
              <a:buFont typeface="Century Gothic"/>
              <a:buAutoNum type="alphaLcPeriod"/>
            </a:pPr>
            <a:r>
              <a:rPr lang="en-US" sz="1600"/>
              <a:t>Identify an affirmative statement</a:t>
            </a:r>
            <a:endParaRPr sz="1600"/>
          </a:p>
          <a:p>
            <a:pPr indent="-330200" lvl="1" marL="914400" rtl="0" algn="l">
              <a:lnSpc>
                <a:spcPct val="100000"/>
              </a:lnSpc>
              <a:spcBef>
                <a:spcPts val="1000"/>
              </a:spcBef>
              <a:spcAft>
                <a:spcPts val="0"/>
              </a:spcAft>
              <a:buSzPts val="1600"/>
              <a:buFont typeface="Century Gothic"/>
              <a:buAutoNum type="alphaLcPeriod"/>
            </a:pPr>
            <a:r>
              <a:rPr lang="en-US" sz="1600"/>
              <a:t>Forming an affirmative statement</a:t>
            </a:r>
            <a:endParaRPr sz="2200"/>
          </a:p>
          <a:p>
            <a:pPr indent="-342900" lvl="0" marL="457200" rtl="0" algn="l">
              <a:lnSpc>
                <a:spcPct val="100000"/>
              </a:lnSpc>
              <a:spcBef>
                <a:spcPts val="1000"/>
              </a:spcBef>
              <a:spcAft>
                <a:spcPts val="0"/>
              </a:spcAft>
              <a:buSzPts val="1800"/>
              <a:buAutoNum type="arabicPeriod"/>
            </a:pPr>
            <a:r>
              <a:rPr b="1" lang="en-US" sz="1800"/>
              <a:t>Summary Statements</a:t>
            </a:r>
            <a:endParaRPr b="1" sz="1800"/>
          </a:p>
          <a:p>
            <a:pPr indent="-330200" lvl="1" marL="914400" rtl="0" algn="l">
              <a:lnSpc>
                <a:spcPct val="100000"/>
              </a:lnSpc>
              <a:spcBef>
                <a:spcPts val="1000"/>
              </a:spcBef>
              <a:spcAft>
                <a:spcPts val="0"/>
              </a:spcAft>
              <a:buSzPts val="1600"/>
              <a:buFont typeface="Century Gothic"/>
              <a:buAutoNum type="alphaLcPeriod"/>
            </a:pPr>
            <a:r>
              <a:rPr lang="en-US" sz="1600"/>
              <a:t>When to use the 3 different summary statements</a:t>
            </a:r>
            <a:endParaRPr sz="1600"/>
          </a:p>
          <a:p>
            <a:pPr indent="-330200" lvl="1" marL="914400" rtl="0" algn="l">
              <a:lnSpc>
                <a:spcPct val="100000"/>
              </a:lnSpc>
              <a:spcBef>
                <a:spcPts val="1000"/>
              </a:spcBef>
              <a:spcAft>
                <a:spcPts val="0"/>
              </a:spcAft>
              <a:buSzPts val="1600"/>
              <a:buFont typeface="Century Gothic"/>
              <a:buAutoNum type="alphaLcPeriod"/>
            </a:pPr>
            <a:r>
              <a:rPr lang="en-US" sz="1600"/>
              <a:t>Address and restate concerns</a:t>
            </a:r>
            <a:endParaRPr sz="1600"/>
          </a:p>
          <a:p>
            <a:pPr indent="-330200" lvl="1" marL="914400" rtl="0" algn="l">
              <a:lnSpc>
                <a:spcPct val="100000"/>
              </a:lnSpc>
              <a:spcBef>
                <a:spcPts val="1000"/>
              </a:spcBef>
              <a:spcAft>
                <a:spcPts val="0"/>
              </a:spcAft>
              <a:buSzPts val="1600"/>
              <a:buFont typeface="Century Gothic"/>
              <a:buAutoNum type="alphaLcPeriod"/>
            </a:pPr>
            <a:r>
              <a:rPr lang="en-US" sz="1600"/>
              <a:t>Affirm strengths, create a plan, wrap up </a:t>
            </a:r>
            <a:endParaRPr sz="2300"/>
          </a:p>
          <a:p>
            <a:pPr indent="-342900" lvl="0" marL="457200" rtl="0" algn="l">
              <a:lnSpc>
                <a:spcPct val="100000"/>
              </a:lnSpc>
              <a:spcBef>
                <a:spcPts val="1000"/>
              </a:spcBef>
              <a:spcAft>
                <a:spcPts val="0"/>
              </a:spcAft>
              <a:buSzPts val="1800"/>
              <a:buAutoNum type="arabicPeriod"/>
            </a:pPr>
            <a:r>
              <a:rPr b="1" lang="en-US" sz="1800"/>
              <a:t>Final Roleplay and Wrap-up</a:t>
            </a:r>
            <a:endParaRPr b="1" sz="1800"/>
          </a:p>
          <a:p>
            <a:pPr indent="-330200" lvl="0" marL="914400" rtl="0" algn="l">
              <a:lnSpc>
                <a:spcPct val="100000"/>
              </a:lnSpc>
              <a:spcBef>
                <a:spcPts val="1000"/>
              </a:spcBef>
              <a:spcAft>
                <a:spcPts val="0"/>
              </a:spcAft>
              <a:buSzPts val="1600"/>
              <a:buAutoNum type="alphaLcPeriod"/>
            </a:pPr>
            <a:r>
              <a:rPr lang="en-US" sz="1600"/>
              <a:t>Demonstrate the complete motivational interview process in a roleplay from start to finish</a:t>
            </a:r>
            <a:endParaRPr sz="2300"/>
          </a:p>
        </p:txBody>
      </p:sp>
      <p:sp>
        <p:nvSpPr>
          <p:cNvPr id="125" name="Google Shape;125;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entury Gothic"/>
              <a:buNone/>
            </a:pPr>
            <a:r>
              <a:rPr lang="en-US"/>
              <a:t>Modules and Lessons</a:t>
            </a:r>
            <a:endParaRPr/>
          </a:p>
        </p:txBody>
      </p:sp>
      <p:pic>
        <p:nvPicPr>
          <p:cNvPr descr="List outline" id="126" name="Google Shape;126;p6"/>
          <p:cNvPicPr preferRelativeResize="0"/>
          <p:nvPr/>
        </p:nvPicPr>
        <p:blipFill rotWithShape="1">
          <a:blip r:embed="rId3">
            <a:alphaModFix/>
          </a:blip>
          <a:srcRect b="0" l="0" r="0" t="0"/>
          <a:stretch/>
        </p:blipFill>
        <p:spPr>
          <a:xfrm>
            <a:off x="8589523" y="2514211"/>
            <a:ext cx="2586131" cy="260253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7"/>
          <p:cNvSpPr txBox="1"/>
          <p:nvPr/>
        </p:nvSpPr>
        <p:spPr>
          <a:xfrm>
            <a:off x="804334" y="1825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dk1"/>
              </a:buClr>
              <a:buSzPts val="2000"/>
              <a:buFont typeface="Century Gothic"/>
              <a:buNone/>
            </a:pPr>
            <a:r>
              <a:rPr b="0" i="0" lang="en-US" sz="2000" u="none" cap="none" strike="noStrike">
                <a:solidFill>
                  <a:schemeClr val="dk1"/>
                </a:solidFill>
                <a:latin typeface="Century Gothic"/>
                <a:ea typeface="Century Gothic"/>
                <a:cs typeface="Century Gothic"/>
                <a:sym typeface="Century Gothic"/>
              </a:rPr>
              <a:t>Module 1</a:t>
            </a:r>
            <a:br>
              <a:rPr b="0" i="0" lang="en-US" sz="4400" u="none" cap="none" strike="noStrike">
                <a:solidFill>
                  <a:schemeClr val="dk1"/>
                </a:solidFill>
                <a:latin typeface="Century Gothic"/>
                <a:ea typeface="Century Gothic"/>
                <a:cs typeface="Century Gothic"/>
                <a:sym typeface="Century Gothic"/>
              </a:rPr>
            </a:br>
            <a:r>
              <a:rPr b="0" i="0" lang="en-US" sz="4400" u="none" cap="none" strike="noStrike">
                <a:solidFill>
                  <a:schemeClr val="dk1"/>
                </a:solidFill>
                <a:latin typeface="Century Gothic"/>
                <a:ea typeface="Century Gothic"/>
                <a:cs typeface="Century Gothic"/>
                <a:sym typeface="Century Gothic"/>
              </a:rPr>
              <a:t>Determine if MI should be used</a:t>
            </a:r>
            <a:endParaRPr b="0" i="0" sz="4400" u="none" cap="none" strike="noStrike">
              <a:solidFill>
                <a:schemeClr val="dk1"/>
              </a:solidFill>
              <a:latin typeface="Century Gothic"/>
              <a:ea typeface="Century Gothic"/>
              <a:cs typeface="Century Gothic"/>
              <a:sym typeface="Century Gothic"/>
            </a:endParaRPr>
          </a:p>
        </p:txBody>
      </p:sp>
      <p:sp>
        <p:nvSpPr>
          <p:cNvPr id="132" name="Google Shape;132;p7"/>
          <p:cNvSpPr txBox="1"/>
          <p:nvPr/>
        </p:nvSpPr>
        <p:spPr>
          <a:xfrm>
            <a:off x="855133" y="1001076"/>
            <a:ext cx="9427200" cy="400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FF0000"/>
                </a:solidFill>
                <a:latin typeface="Century Gothic"/>
                <a:ea typeface="Century Gothic"/>
                <a:cs typeface="Century Gothic"/>
                <a:sym typeface="Century Gothic"/>
              </a:rPr>
              <a:t>Lesson 1: Determine need for MI according to performance pr</a:t>
            </a:r>
            <a:r>
              <a:rPr lang="en-US" sz="2000">
                <a:solidFill>
                  <a:srgbClr val="FF0000"/>
                </a:solidFill>
                <a:latin typeface="Century Gothic"/>
                <a:ea typeface="Century Gothic"/>
                <a:cs typeface="Century Gothic"/>
                <a:sym typeface="Century Gothic"/>
              </a:rPr>
              <a:t>oblem</a:t>
            </a:r>
            <a:r>
              <a:rPr b="0" i="0" lang="en-US" sz="2000" u="none" cap="none" strike="noStrike">
                <a:solidFill>
                  <a:srgbClr val="FF0000"/>
                </a:solidFill>
                <a:latin typeface="Century Gothic"/>
                <a:ea typeface="Century Gothic"/>
                <a:cs typeface="Century Gothic"/>
                <a:sym typeface="Century Gothic"/>
              </a:rPr>
              <a:t> </a:t>
            </a:r>
            <a:endParaRPr b="0" i="0" sz="1400" u="none" cap="none" strike="noStrike">
              <a:solidFill>
                <a:srgbClr val="FF0000"/>
              </a:solidFill>
              <a:latin typeface="Arial"/>
              <a:ea typeface="Arial"/>
              <a:cs typeface="Arial"/>
              <a:sym typeface="Arial"/>
            </a:endParaRPr>
          </a:p>
        </p:txBody>
      </p:sp>
      <p:pic>
        <p:nvPicPr>
          <p:cNvPr id="133" name="Google Shape;133;p7"/>
          <p:cNvPicPr preferRelativeResize="0"/>
          <p:nvPr/>
        </p:nvPicPr>
        <p:blipFill>
          <a:blip r:embed="rId3">
            <a:alphaModFix/>
          </a:blip>
          <a:stretch>
            <a:fillRect/>
          </a:stretch>
        </p:blipFill>
        <p:spPr>
          <a:xfrm>
            <a:off x="4012950" y="2154050"/>
            <a:ext cx="4341975" cy="43419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g159acd6d03a_0_1"/>
          <p:cNvSpPr txBox="1"/>
          <p:nvPr/>
        </p:nvSpPr>
        <p:spPr>
          <a:xfrm>
            <a:off x="804334" y="1825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dk1"/>
              </a:buClr>
              <a:buSzPts val="2000"/>
              <a:buFont typeface="Century Gothic"/>
              <a:buNone/>
            </a:pPr>
            <a:r>
              <a:rPr b="0" i="0" lang="en-US" sz="2000" u="none" cap="none" strike="noStrike">
                <a:solidFill>
                  <a:schemeClr val="dk1"/>
                </a:solidFill>
                <a:latin typeface="Century Gothic"/>
                <a:ea typeface="Century Gothic"/>
                <a:cs typeface="Century Gothic"/>
                <a:sym typeface="Century Gothic"/>
              </a:rPr>
              <a:t>Module 1</a:t>
            </a:r>
            <a:br>
              <a:rPr b="0" i="0" lang="en-US" sz="4400" u="none" cap="none" strike="noStrike">
                <a:solidFill>
                  <a:schemeClr val="dk1"/>
                </a:solidFill>
                <a:latin typeface="Century Gothic"/>
                <a:ea typeface="Century Gothic"/>
                <a:cs typeface="Century Gothic"/>
                <a:sym typeface="Century Gothic"/>
              </a:rPr>
            </a:br>
            <a:r>
              <a:rPr b="0" i="0" lang="en-US" sz="4400" u="none" cap="none" strike="noStrike">
                <a:solidFill>
                  <a:schemeClr val="dk1"/>
                </a:solidFill>
                <a:latin typeface="Century Gothic"/>
                <a:ea typeface="Century Gothic"/>
                <a:cs typeface="Century Gothic"/>
                <a:sym typeface="Century Gothic"/>
              </a:rPr>
              <a:t>Determine if MI should be used</a:t>
            </a:r>
            <a:endParaRPr b="0" i="0" sz="4400" u="none" cap="none" strike="noStrike">
              <a:solidFill>
                <a:schemeClr val="dk1"/>
              </a:solidFill>
              <a:latin typeface="Century Gothic"/>
              <a:ea typeface="Century Gothic"/>
              <a:cs typeface="Century Gothic"/>
              <a:sym typeface="Century Gothic"/>
            </a:endParaRPr>
          </a:p>
        </p:txBody>
      </p:sp>
      <p:sp>
        <p:nvSpPr>
          <p:cNvPr id="139" name="Google Shape;139;g159acd6d03a_0_1"/>
          <p:cNvSpPr txBox="1"/>
          <p:nvPr/>
        </p:nvSpPr>
        <p:spPr>
          <a:xfrm>
            <a:off x="855133" y="1001076"/>
            <a:ext cx="9427200" cy="4002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2000"/>
              <a:buFont typeface="Arial"/>
              <a:buNone/>
            </a:pPr>
            <a:r>
              <a:rPr lang="en-US" sz="2000">
                <a:solidFill>
                  <a:srgbClr val="FF0000"/>
                </a:solidFill>
                <a:latin typeface="Century Gothic"/>
                <a:ea typeface="Century Gothic"/>
                <a:cs typeface="Century Gothic"/>
                <a:sym typeface="Century Gothic"/>
              </a:rPr>
              <a:t>Lesson 1: Determine need for MI according to performance problem </a:t>
            </a:r>
            <a:endParaRPr b="0" i="0" sz="1400" u="none" cap="none" strike="noStrike">
              <a:solidFill>
                <a:srgbClr val="FF0000"/>
              </a:solidFill>
              <a:latin typeface="Arial"/>
              <a:ea typeface="Arial"/>
              <a:cs typeface="Arial"/>
              <a:sym typeface="Arial"/>
            </a:endParaRPr>
          </a:p>
        </p:txBody>
      </p:sp>
      <p:sp>
        <p:nvSpPr>
          <p:cNvPr id="140" name="Google Shape;140;g159acd6d03a_0_1"/>
          <p:cNvSpPr txBox="1"/>
          <p:nvPr/>
        </p:nvSpPr>
        <p:spPr>
          <a:xfrm>
            <a:off x="550325" y="2750625"/>
            <a:ext cx="6476100" cy="369420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dk1"/>
              </a:buClr>
              <a:buSzPts val="2400"/>
              <a:buFont typeface="Arial"/>
              <a:buChar char="•"/>
            </a:pPr>
            <a:r>
              <a:rPr lang="en-US" sz="2400">
                <a:solidFill>
                  <a:schemeClr val="dk1"/>
                </a:solidFill>
                <a:latin typeface="Century Gothic"/>
                <a:ea typeface="Century Gothic"/>
                <a:cs typeface="Century Gothic"/>
                <a:sym typeface="Century Gothic"/>
              </a:rPr>
              <a:t>First time the employee has experienced the issue?</a:t>
            </a:r>
            <a:endParaRPr sz="2400">
              <a:solidFill>
                <a:schemeClr val="dk1"/>
              </a:solidFill>
              <a:latin typeface="Century Gothic"/>
              <a:ea typeface="Century Gothic"/>
              <a:cs typeface="Century Gothic"/>
              <a:sym typeface="Century Gothic"/>
            </a:endParaRPr>
          </a:p>
          <a:p>
            <a:pPr indent="0" lvl="0" marL="457200" marR="0" rtl="0" algn="l">
              <a:lnSpc>
                <a:spcPct val="100000"/>
              </a:lnSpc>
              <a:spcBef>
                <a:spcPts val="0"/>
              </a:spcBef>
              <a:spcAft>
                <a:spcPts val="0"/>
              </a:spcAft>
              <a:buNone/>
            </a:pPr>
            <a:r>
              <a:t/>
            </a:r>
            <a:endParaRPr sz="2400">
              <a:solidFill>
                <a:schemeClr val="dk1"/>
              </a:solidFill>
              <a:latin typeface="Century Gothic"/>
              <a:ea typeface="Century Gothic"/>
              <a:cs typeface="Century Gothic"/>
              <a:sym typeface="Century Gothic"/>
            </a:endParaRPr>
          </a:p>
          <a:p>
            <a:pPr indent="-285750" lvl="0" marL="285750" marR="0" rtl="0" algn="l">
              <a:lnSpc>
                <a:spcPct val="100000"/>
              </a:lnSpc>
              <a:spcBef>
                <a:spcPts val="0"/>
              </a:spcBef>
              <a:spcAft>
                <a:spcPts val="0"/>
              </a:spcAft>
              <a:buClr>
                <a:schemeClr val="dk1"/>
              </a:buClr>
              <a:buSzPts val="2400"/>
              <a:buFont typeface="Arial"/>
              <a:buChar char="•"/>
            </a:pPr>
            <a:r>
              <a:rPr lang="en-US" sz="2400">
                <a:solidFill>
                  <a:schemeClr val="dk1"/>
                </a:solidFill>
                <a:latin typeface="Century Gothic"/>
                <a:ea typeface="Century Gothic"/>
                <a:cs typeface="Century Gothic"/>
                <a:sym typeface="Century Gothic"/>
              </a:rPr>
              <a:t>Employee understands they have a problem and are not sure they can solve it?</a:t>
            </a:r>
            <a:endParaRPr sz="2400">
              <a:solidFill>
                <a:schemeClr val="dk1"/>
              </a:solidFill>
              <a:latin typeface="Century Gothic"/>
              <a:ea typeface="Century Gothic"/>
              <a:cs typeface="Century Gothic"/>
              <a:sym typeface="Century Gothic"/>
            </a:endParaRPr>
          </a:p>
          <a:p>
            <a:pPr indent="0" lvl="0" marL="457200" marR="0" rtl="0" algn="l">
              <a:lnSpc>
                <a:spcPct val="100000"/>
              </a:lnSpc>
              <a:spcBef>
                <a:spcPts val="0"/>
              </a:spcBef>
              <a:spcAft>
                <a:spcPts val="0"/>
              </a:spcAft>
              <a:buNone/>
            </a:pPr>
            <a:r>
              <a:t/>
            </a:r>
            <a:endParaRPr sz="2400">
              <a:solidFill>
                <a:schemeClr val="dk1"/>
              </a:solidFill>
              <a:latin typeface="Century Gothic"/>
              <a:ea typeface="Century Gothic"/>
              <a:cs typeface="Century Gothic"/>
              <a:sym typeface="Century Gothic"/>
            </a:endParaRPr>
          </a:p>
          <a:p>
            <a:pPr indent="-285750" lvl="0" marL="285750" marR="0" rtl="0" algn="l">
              <a:lnSpc>
                <a:spcPct val="100000"/>
              </a:lnSpc>
              <a:spcBef>
                <a:spcPts val="0"/>
              </a:spcBef>
              <a:spcAft>
                <a:spcPts val="0"/>
              </a:spcAft>
              <a:buClr>
                <a:schemeClr val="dk1"/>
              </a:buClr>
              <a:buSzPts val="2400"/>
              <a:buFont typeface="Century Gothic"/>
              <a:buChar char="•"/>
            </a:pPr>
            <a:r>
              <a:rPr lang="en-US" sz="2400">
                <a:solidFill>
                  <a:schemeClr val="dk1"/>
                </a:solidFill>
                <a:latin typeface="Century Gothic"/>
                <a:ea typeface="Century Gothic"/>
                <a:cs typeface="Century Gothic"/>
                <a:sym typeface="Century Gothic"/>
              </a:rPr>
              <a:t>Which types of corrective actions with the employee have been successful?</a:t>
            </a:r>
            <a:endParaRPr sz="2400">
              <a:solidFill>
                <a:schemeClr val="dk1"/>
              </a:solidFill>
              <a:latin typeface="Century Gothic"/>
              <a:ea typeface="Century Gothic"/>
              <a:cs typeface="Century Gothic"/>
              <a:sym typeface="Century Gothic"/>
            </a:endParaRPr>
          </a:p>
          <a:p>
            <a:pPr indent="-171450" lvl="0" marL="28575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141" name="Google Shape;141;g159acd6d03a_0_1"/>
          <p:cNvSpPr txBox="1"/>
          <p:nvPr/>
        </p:nvSpPr>
        <p:spPr>
          <a:xfrm>
            <a:off x="499525" y="2181125"/>
            <a:ext cx="7174800" cy="738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lang="en-US" sz="2400">
                <a:solidFill>
                  <a:schemeClr val="dk1"/>
                </a:solidFill>
                <a:latin typeface="Century Gothic"/>
                <a:ea typeface="Century Gothic"/>
                <a:cs typeface="Century Gothic"/>
                <a:sym typeface="Century Gothic"/>
              </a:rPr>
              <a:t>Questions to consider:</a:t>
            </a:r>
            <a:endParaRPr sz="2400">
              <a:solidFill>
                <a:schemeClr val="dk1"/>
              </a:solidFill>
              <a:latin typeface="Century Gothic"/>
              <a:ea typeface="Century Gothic"/>
              <a:cs typeface="Century Gothic"/>
              <a:sym typeface="Century Gothic"/>
            </a:endParaRPr>
          </a:p>
          <a:p>
            <a:pPr indent="-171450" lvl="0" marL="28575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pic>
        <p:nvPicPr>
          <p:cNvPr id="142" name="Google Shape;142;g159acd6d03a_0_1"/>
          <p:cNvPicPr preferRelativeResize="0"/>
          <p:nvPr/>
        </p:nvPicPr>
        <p:blipFill>
          <a:blip r:embed="rId3">
            <a:alphaModFix/>
          </a:blip>
          <a:stretch>
            <a:fillRect/>
          </a:stretch>
        </p:blipFill>
        <p:spPr>
          <a:xfrm>
            <a:off x="7347475" y="2920025"/>
            <a:ext cx="4555976" cy="303657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g159acd6d03a_0_13"/>
          <p:cNvSpPr txBox="1"/>
          <p:nvPr/>
        </p:nvSpPr>
        <p:spPr>
          <a:xfrm>
            <a:off x="804334" y="1825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dk1"/>
              </a:buClr>
              <a:buSzPts val="2000"/>
              <a:buFont typeface="Century Gothic"/>
              <a:buNone/>
            </a:pPr>
            <a:r>
              <a:rPr b="0" i="0" lang="en-US" sz="2000" u="none" cap="none" strike="noStrike">
                <a:solidFill>
                  <a:schemeClr val="dk1"/>
                </a:solidFill>
                <a:latin typeface="Century Gothic"/>
                <a:ea typeface="Century Gothic"/>
                <a:cs typeface="Century Gothic"/>
                <a:sym typeface="Century Gothic"/>
              </a:rPr>
              <a:t>Module 1</a:t>
            </a:r>
            <a:br>
              <a:rPr b="0" i="0" lang="en-US" sz="4400" u="none" cap="none" strike="noStrike">
                <a:solidFill>
                  <a:schemeClr val="dk1"/>
                </a:solidFill>
                <a:latin typeface="Century Gothic"/>
                <a:ea typeface="Century Gothic"/>
                <a:cs typeface="Century Gothic"/>
                <a:sym typeface="Century Gothic"/>
              </a:rPr>
            </a:br>
            <a:r>
              <a:rPr b="0" i="0" lang="en-US" sz="4400" u="none" cap="none" strike="noStrike">
                <a:solidFill>
                  <a:schemeClr val="dk1"/>
                </a:solidFill>
                <a:latin typeface="Century Gothic"/>
                <a:ea typeface="Century Gothic"/>
                <a:cs typeface="Century Gothic"/>
                <a:sym typeface="Century Gothic"/>
              </a:rPr>
              <a:t>Determine if MI should be used</a:t>
            </a:r>
            <a:endParaRPr b="0" i="0" sz="4400" u="none" cap="none" strike="noStrike">
              <a:solidFill>
                <a:schemeClr val="dk1"/>
              </a:solidFill>
              <a:latin typeface="Century Gothic"/>
              <a:ea typeface="Century Gothic"/>
              <a:cs typeface="Century Gothic"/>
              <a:sym typeface="Century Gothic"/>
            </a:endParaRPr>
          </a:p>
        </p:txBody>
      </p:sp>
      <p:sp>
        <p:nvSpPr>
          <p:cNvPr id="148" name="Google Shape;148;g159acd6d03a_0_13"/>
          <p:cNvSpPr txBox="1"/>
          <p:nvPr/>
        </p:nvSpPr>
        <p:spPr>
          <a:xfrm>
            <a:off x="855133" y="1001076"/>
            <a:ext cx="9427200" cy="4002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2000"/>
              <a:buFont typeface="Arial"/>
              <a:buNone/>
            </a:pPr>
            <a:r>
              <a:rPr lang="en-US" sz="2000">
                <a:solidFill>
                  <a:srgbClr val="FF0000"/>
                </a:solidFill>
                <a:latin typeface="Century Gothic"/>
                <a:ea typeface="Century Gothic"/>
                <a:cs typeface="Century Gothic"/>
                <a:sym typeface="Century Gothic"/>
              </a:rPr>
              <a:t>Lesson 1: Determine need for MI according to performance problem </a:t>
            </a:r>
            <a:endParaRPr b="0" i="0" sz="1400" u="none" cap="none" strike="noStrike">
              <a:solidFill>
                <a:srgbClr val="FF0000"/>
              </a:solidFill>
              <a:latin typeface="Arial"/>
              <a:ea typeface="Arial"/>
              <a:cs typeface="Arial"/>
              <a:sym typeface="Arial"/>
            </a:endParaRPr>
          </a:p>
        </p:txBody>
      </p:sp>
      <p:sp>
        <p:nvSpPr>
          <p:cNvPr id="149" name="Google Shape;149;g159acd6d03a_0_13"/>
          <p:cNvSpPr txBox="1"/>
          <p:nvPr/>
        </p:nvSpPr>
        <p:spPr>
          <a:xfrm>
            <a:off x="2715125" y="3493150"/>
            <a:ext cx="6506100" cy="1092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lang="en-US" sz="4700">
                <a:solidFill>
                  <a:schemeClr val="dk1"/>
                </a:solidFill>
                <a:latin typeface="Century Gothic"/>
                <a:ea typeface="Century Gothic"/>
                <a:cs typeface="Century Gothic"/>
                <a:sym typeface="Century Gothic"/>
              </a:rPr>
              <a:t>When could MI work?</a:t>
            </a:r>
            <a:endParaRPr sz="4700">
              <a:solidFill>
                <a:schemeClr val="dk1"/>
              </a:solidFill>
              <a:latin typeface="Century Gothic"/>
              <a:ea typeface="Century Gothic"/>
              <a:cs typeface="Century Gothic"/>
              <a:sym typeface="Century Gothic"/>
            </a:endParaRPr>
          </a:p>
          <a:p>
            <a:pPr indent="-171450" lvl="0" marL="28575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Linda Smith</dc:creator>
</cp:coreProperties>
</file>